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43"/>
  </p:notesMasterIdLst>
  <p:sldIdLst>
    <p:sldId id="258" r:id="rId3"/>
    <p:sldId id="312" r:id="rId4"/>
    <p:sldId id="354" r:id="rId5"/>
    <p:sldId id="355" r:id="rId6"/>
    <p:sldId id="356" r:id="rId7"/>
    <p:sldId id="357" r:id="rId8"/>
    <p:sldId id="358" r:id="rId9"/>
    <p:sldId id="359" r:id="rId10"/>
    <p:sldId id="360" r:id="rId11"/>
    <p:sldId id="361" r:id="rId12"/>
    <p:sldId id="362" r:id="rId13"/>
    <p:sldId id="363" r:id="rId14"/>
    <p:sldId id="364" r:id="rId15"/>
    <p:sldId id="365" r:id="rId16"/>
    <p:sldId id="366" r:id="rId17"/>
    <p:sldId id="367" r:id="rId18"/>
    <p:sldId id="368" r:id="rId19"/>
    <p:sldId id="369" r:id="rId20"/>
    <p:sldId id="370" r:id="rId21"/>
    <p:sldId id="371" r:id="rId22"/>
    <p:sldId id="372" r:id="rId23"/>
    <p:sldId id="373" r:id="rId24"/>
    <p:sldId id="374" r:id="rId25"/>
    <p:sldId id="375" r:id="rId26"/>
    <p:sldId id="376" r:id="rId27"/>
    <p:sldId id="377" r:id="rId28"/>
    <p:sldId id="378" r:id="rId29"/>
    <p:sldId id="379" r:id="rId30"/>
    <p:sldId id="380" r:id="rId31"/>
    <p:sldId id="381" r:id="rId32"/>
    <p:sldId id="382" r:id="rId33"/>
    <p:sldId id="383" r:id="rId34"/>
    <p:sldId id="385" r:id="rId35"/>
    <p:sldId id="386" r:id="rId36"/>
    <p:sldId id="396" r:id="rId37"/>
    <p:sldId id="397" r:id="rId38"/>
    <p:sldId id="398" r:id="rId39"/>
    <p:sldId id="399" r:id="rId40"/>
    <p:sldId id="400" r:id="rId41"/>
    <p:sldId id="26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434" autoAdjust="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F1D4F0-0B7B-49CF-B59D-8FB6168DC939}" type="datetimeFigureOut">
              <a:rPr lang="en-US" smtClean="0"/>
              <a:t>21-Mar-22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2C3AB7-7B21-4535-840F-BA08383ADE8E}" type="slidenum">
              <a:rPr lang="en-US" smtClean="0"/>
              <a:t>‹#›</a:t>
            </a:fld>
            <a:endParaRPr lang="en-US" dirty="0"/>
          </a:p>
        </p:txBody>
      </p:sp>
    </p:spTree>
    <p:extLst>
      <p:ext uri="{BB962C8B-B14F-4D97-AF65-F5344CB8AC3E}">
        <p14:creationId xmlns:p14="http://schemas.microsoft.com/office/powerpoint/2010/main" val="2916664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7B4C3DA1-FC02-45E9-90BA-B8A07B7F30DE}" type="datetimeFigureOut">
              <a:rPr lang="en-US" smtClean="0"/>
              <a:t>21-Mar-22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1360B945-DEF5-4880-9E02-1789D98D1124}" type="slidenum">
              <a:rPr lang="en-US" smtClean="0"/>
              <a:t>‹#›</a:t>
            </a:fld>
            <a:endParaRPr lang="en-US" dirty="0"/>
          </a:p>
        </p:txBody>
      </p:sp>
    </p:spTree>
    <p:extLst>
      <p:ext uri="{BB962C8B-B14F-4D97-AF65-F5344CB8AC3E}">
        <p14:creationId xmlns:p14="http://schemas.microsoft.com/office/powerpoint/2010/main" val="4072315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4C3DA1-FC02-45E9-90BA-B8A07B7F30DE}" type="datetimeFigureOut">
              <a:rPr lang="en-US" smtClean="0"/>
              <a:t>21-Mar-22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60B945-DEF5-4880-9E02-1789D98D1124}" type="slidenum">
              <a:rPr lang="en-US" smtClean="0"/>
              <a:t>‹#›</a:t>
            </a:fld>
            <a:endParaRPr lang="en-US" dirty="0"/>
          </a:p>
        </p:txBody>
      </p:sp>
    </p:spTree>
    <p:extLst>
      <p:ext uri="{BB962C8B-B14F-4D97-AF65-F5344CB8AC3E}">
        <p14:creationId xmlns:p14="http://schemas.microsoft.com/office/powerpoint/2010/main" val="4101432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7B4C3DA1-FC02-45E9-90BA-B8A07B7F30DE}" type="datetimeFigureOut">
              <a:rPr lang="en-US" smtClean="0"/>
              <a:t>21-Mar-22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1360B945-DEF5-4880-9E02-1789D98D1124}" type="slidenum">
              <a:rPr lang="en-US" smtClean="0"/>
              <a:t>‹#›</a:t>
            </a:fld>
            <a:endParaRPr lang="en-US" dirty="0"/>
          </a:p>
        </p:txBody>
      </p:sp>
    </p:spTree>
    <p:extLst>
      <p:ext uri="{BB962C8B-B14F-4D97-AF65-F5344CB8AC3E}">
        <p14:creationId xmlns:p14="http://schemas.microsoft.com/office/powerpoint/2010/main" val="3383840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3B27400-D5E8-4C87-9586-64936C862AE2}" type="datetimeFigureOut">
              <a:rPr lang="en-US" smtClean="0"/>
              <a:pPr/>
              <a:t>21-Mar-22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34E2EC-B005-4591-88C3-5EF7800E1C6A}"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877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B27400-D5E8-4C87-9586-64936C862AE2}" type="datetimeFigureOut">
              <a:rPr lang="en-US" smtClean="0"/>
              <a:pPr/>
              <a:t>21-Mar-22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34E2EC-B005-4591-88C3-5EF7800E1C6A}" type="slidenum">
              <a:rPr lang="en-US" smtClean="0"/>
              <a:pPr/>
              <a:t>‹#›</a:t>
            </a:fld>
            <a:endParaRPr lang="en-US"/>
          </a:p>
        </p:txBody>
      </p:sp>
    </p:spTree>
    <p:extLst>
      <p:ext uri="{BB962C8B-B14F-4D97-AF65-F5344CB8AC3E}">
        <p14:creationId xmlns:p14="http://schemas.microsoft.com/office/powerpoint/2010/main" val="2269320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B27400-D5E8-4C87-9586-64936C862AE2}" type="datetimeFigureOut">
              <a:rPr lang="en-US" smtClean="0"/>
              <a:pPr/>
              <a:t>21-Mar-22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34E2EC-B005-4591-88C3-5EF7800E1C6A}"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49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3B27400-D5E8-4C87-9586-64936C862AE2}" type="datetimeFigureOut">
              <a:rPr lang="en-US" smtClean="0"/>
              <a:pPr/>
              <a:t>21-Mar-22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34E2EC-B005-4591-88C3-5EF7800E1C6A}" type="slidenum">
              <a:rPr lang="en-US" smtClean="0"/>
              <a:pPr/>
              <a:t>‹#›</a:t>
            </a:fld>
            <a:endParaRPr lang="en-US"/>
          </a:p>
        </p:txBody>
      </p:sp>
    </p:spTree>
    <p:extLst>
      <p:ext uri="{BB962C8B-B14F-4D97-AF65-F5344CB8AC3E}">
        <p14:creationId xmlns:p14="http://schemas.microsoft.com/office/powerpoint/2010/main" val="11355630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3B27400-D5E8-4C87-9586-64936C862AE2}" type="datetimeFigureOut">
              <a:rPr lang="en-US" smtClean="0"/>
              <a:pPr/>
              <a:t>21-Mar-22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34E2EC-B005-4591-88C3-5EF7800E1C6A}" type="slidenum">
              <a:rPr lang="en-US" smtClean="0"/>
              <a:pPr/>
              <a:t>‹#›</a:t>
            </a:fld>
            <a:endParaRPr lang="en-US"/>
          </a:p>
        </p:txBody>
      </p:sp>
    </p:spTree>
    <p:extLst>
      <p:ext uri="{BB962C8B-B14F-4D97-AF65-F5344CB8AC3E}">
        <p14:creationId xmlns:p14="http://schemas.microsoft.com/office/powerpoint/2010/main" val="2374022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3B27400-D5E8-4C87-9586-64936C862AE2}" type="datetimeFigureOut">
              <a:rPr lang="en-US" smtClean="0"/>
              <a:pPr/>
              <a:t>21-Mar-22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34E2EC-B005-4591-88C3-5EF7800E1C6A}" type="slidenum">
              <a:rPr lang="en-US" smtClean="0"/>
              <a:pPr/>
              <a:t>‹#›</a:t>
            </a:fld>
            <a:endParaRPr lang="en-US"/>
          </a:p>
        </p:txBody>
      </p:sp>
    </p:spTree>
    <p:extLst>
      <p:ext uri="{BB962C8B-B14F-4D97-AF65-F5344CB8AC3E}">
        <p14:creationId xmlns:p14="http://schemas.microsoft.com/office/powerpoint/2010/main" val="13487817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B27400-D5E8-4C87-9586-64936C862AE2}" type="datetimeFigureOut">
              <a:rPr lang="en-US" smtClean="0"/>
              <a:pPr/>
              <a:t>21-Mar-22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234E2EC-B005-4591-88C3-5EF7800E1C6A}" type="slidenum">
              <a:rPr lang="en-US" smtClean="0"/>
              <a:pPr/>
              <a:t>‹#›</a:t>
            </a:fld>
            <a:endParaRPr lang="en-US"/>
          </a:p>
        </p:txBody>
      </p:sp>
    </p:spTree>
    <p:extLst>
      <p:ext uri="{BB962C8B-B14F-4D97-AF65-F5344CB8AC3E}">
        <p14:creationId xmlns:p14="http://schemas.microsoft.com/office/powerpoint/2010/main" val="1584019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3B27400-D5E8-4C87-9586-64936C862AE2}" type="datetimeFigureOut">
              <a:rPr lang="en-US" smtClean="0"/>
              <a:pPr/>
              <a:t>21-Mar-22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solidFill>
                <a:srgbClr val="637052"/>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234E2EC-B005-4591-88C3-5EF7800E1C6A}" type="slidenum">
              <a:rPr lang="en-US" smtClean="0">
                <a:solidFill>
                  <a:srgbClr val="637052"/>
                </a:solidFill>
              </a:rPr>
              <a:pPr/>
              <a:t>‹#›</a:t>
            </a:fld>
            <a:endParaRPr lang="en-US">
              <a:solidFill>
                <a:srgbClr val="637052"/>
              </a:solidFill>
            </a:endParaRPr>
          </a:p>
        </p:txBody>
      </p:sp>
    </p:spTree>
    <p:extLst>
      <p:ext uri="{BB962C8B-B14F-4D97-AF65-F5344CB8AC3E}">
        <p14:creationId xmlns:p14="http://schemas.microsoft.com/office/powerpoint/2010/main" val="1550101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4C3DA1-FC02-45E9-90BA-B8A07B7F30DE}" type="datetimeFigureOut">
              <a:rPr lang="en-US" smtClean="0"/>
              <a:t>21-Mar-22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1360B945-DEF5-4880-9E02-1789D98D1124}" type="slidenum">
              <a:rPr lang="en-US" smtClean="0"/>
              <a:t>‹#›</a:t>
            </a:fld>
            <a:endParaRPr lang="en-US" dirty="0"/>
          </a:p>
        </p:txBody>
      </p:sp>
    </p:spTree>
    <p:extLst>
      <p:ext uri="{BB962C8B-B14F-4D97-AF65-F5344CB8AC3E}">
        <p14:creationId xmlns:p14="http://schemas.microsoft.com/office/powerpoint/2010/main" val="4722277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B27400-D5E8-4C87-9586-64936C862AE2}" type="datetimeFigureOut">
              <a:rPr lang="en-US" smtClean="0"/>
              <a:pPr/>
              <a:t>21-Mar-22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34E2EC-B005-4591-88C3-5EF7800E1C6A}" type="slidenum">
              <a:rPr lang="en-US" smtClean="0"/>
              <a:pPr/>
              <a:t>‹#›</a:t>
            </a:fld>
            <a:endParaRPr lang="en-US"/>
          </a:p>
        </p:txBody>
      </p:sp>
    </p:spTree>
    <p:extLst>
      <p:ext uri="{BB962C8B-B14F-4D97-AF65-F5344CB8AC3E}">
        <p14:creationId xmlns:p14="http://schemas.microsoft.com/office/powerpoint/2010/main" val="35356299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B27400-D5E8-4C87-9586-64936C862AE2}" type="datetimeFigureOut">
              <a:rPr lang="en-US" smtClean="0"/>
              <a:pPr/>
              <a:t>21-Mar-22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34E2EC-B005-4591-88C3-5EF7800E1C6A}" type="slidenum">
              <a:rPr lang="en-US" smtClean="0"/>
              <a:pPr/>
              <a:t>‹#›</a:t>
            </a:fld>
            <a:endParaRPr lang="en-US"/>
          </a:p>
        </p:txBody>
      </p:sp>
    </p:spTree>
    <p:extLst>
      <p:ext uri="{BB962C8B-B14F-4D97-AF65-F5344CB8AC3E}">
        <p14:creationId xmlns:p14="http://schemas.microsoft.com/office/powerpoint/2010/main" val="1345908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B27400-D5E8-4C87-9586-64936C862AE2}" type="datetimeFigureOut">
              <a:rPr lang="en-US" smtClean="0"/>
              <a:pPr/>
              <a:t>21-Mar-22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34E2EC-B005-4591-88C3-5EF7800E1C6A}" type="slidenum">
              <a:rPr lang="en-US" smtClean="0"/>
              <a:pPr/>
              <a:t>‹#›</a:t>
            </a:fld>
            <a:endParaRPr lang="en-US"/>
          </a:p>
        </p:txBody>
      </p:sp>
    </p:spTree>
    <p:extLst>
      <p:ext uri="{BB962C8B-B14F-4D97-AF65-F5344CB8AC3E}">
        <p14:creationId xmlns:p14="http://schemas.microsoft.com/office/powerpoint/2010/main" val="989006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B4C3DA1-FC02-45E9-90BA-B8A07B7F30DE}" type="datetimeFigureOut">
              <a:rPr lang="en-US" smtClean="0"/>
              <a:t>21-Mar-22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1360B945-DEF5-4880-9E02-1789D98D1124}" type="slidenum">
              <a:rPr lang="en-US" smtClean="0"/>
              <a:t>‹#›</a:t>
            </a:fld>
            <a:endParaRPr lang="en-US" dirty="0"/>
          </a:p>
        </p:txBody>
      </p:sp>
    </p:spTree>
    <p:extLst>
      <p:ext uri="{BB962C8B-B14F-4D97-AF65-F5344CB8AC3E}">
        <p14:creationId xmlns:p14="http://schemas.microsoft.com/office/powerpoint/2010/main" val="802533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B4C3DA1-FC02-45E9-90BA-B8A07B7F30DE}" type="datetimeFigureOut">
              <a:rPr lang="en-US" smtClean="0"/>
              <a:t>21-Mar-22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360B945-DEF5-4880-9E02-1789D98D1124}" type="slidenum">
              <a:rPr lang="en-US" smtClean="0"/>
              <a:t>‹#›</a:t>
            </a:fld>
            <a:endParaRPr lang="en-US" dirty="0"/>
          </a:p>
        </p:txBody>
      </p:sp>
    </p:spTree>
    <p:extLst>
      <p:ext uri="{BB962C8B-B14F-4D97-AF65-F5344CB8AC3E}">
        <p14:creationId xmlns:p14="http://schemas.microsoft.com/office/powerpoint/2010/main" val="3835802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B4C3DA1-FC02-45E9-90BA-B8A07B7F30DE}" type="datetimeFigureOut">
              <a:rPr lang="en-US" smtClean="0"/>
              <a:t>21-Mar-22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360B945-DEF5-4880-9E02-1789D98D1124}" type="slidenum">
              <a:rPr lang="en-US" smtClean="0"/>
              <a:t>‹#›</a:t>
            </a:fld>
            <a:endParaRPr lang="en-US" dirty="0"/>
          </a:p>
        </p:txBody>
      </p:sp>
    </p:spTree>
    <p:extLst>
      <p:ext uri="{BB962C8B-B14F-4D97-AF65-F5344CB8AC3E}">
        <p14:creationId xmlns:p14="http://schemas.microsoft.com/office/powerpoint/2010/main" val="4197670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B4C3DA1-FC02-45E9-90BA-B8A07B7F30DE}" type="datetimeFigureOut">
              <a:rPr lang="en-US" smtClean="0"/>
              <a:t>21-Mar-22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360B945-DEF5-4880-9E02-1789D98D1124}" type="slidenum">
              <a:rPr lang="en-US" smtClean="0"/>
              <a:t>‹#›</a:t>
            </a:fld>
            <a:endParaRPr lang="en-US" dirty="0"/>
          </a:p>
        </p:txBody>
      </p:sp>
    </p:spTree>
    <p:extLst>
      <p:ext uri="{BB962C8B-B14F-4D97-AF65-F5344CB8AC3E}">
        <p14:creationId xmlns:p14="http://schemas.microsoft.com/office/powerpoint/2010/main" val="745996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4C3DA1-FC02-45E9-90BA-B8A07B7F30DE}" type="datetimeFigureOut">
              <a:rPr lang="en-US" smtClean="0"/>
              <a:t>21-Mar-22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360B945-DEF5-4880-9E02-1789D98D1124}" type="slidenum">
              <a:rPr lang="en-US" smtClean="0"/>
              <a:t>‹#›</a:t>
            </a:fld>
            <a:endParaRPr lang="en-US" dirty="0"/>
          </a:p>
        </p:txBody>
      </p:sp>
    </p:spTree>
    <p:extLst>
      <p:ext uri="{BB962C8B-B14F-4D97-AF65-F5344CB8AC3E}">
        <p14:creationId xmlns:p14="http://schemas.microsoft.com/office/powerpoint/2010/main" val="3711936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7B4C3DA1-FC02-45E9-90BA-B8A07B7F30DE}" type="datetimeFigureOut">
              <a:rPr lang="en-US" smtClean="0"/>
              <a:t>21-Mar-22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1360B945-DEF5-4880-9E02-1789D98D1124}" type="slidenum">
              <a:rPr lang="en-US" smtClean="0"/>
              <a:t>‹#›</a:t>
            </a:fld>
            <a:endParaRPr lang="en-US" dirty="0"/>
          </a:p>
        </p:txBody>
      </p:sp>
    </p:spTree>
    <p:extLst>
      <p:ext uri="{BB962C8B-B14F-4D97-AF65-F5344CB8AC3E}">
        <p14:creationId xmlns:p14="http://schemas.microsoft.com/office/powerpoint/2010/main" val="3299569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4C3DA1-FC02-45E9-90BA-B8A07B7F30DE}" type="datetimeFigureOut">
              <a:rPr lang="en-US" smtClean="0"/>
              <a:t>21-Mar-22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360B945-DEF5-4880-9E02-1789D98D1124}" type="slidenum">
              <a:rPr lang="en-US" smtClean="0"/>
              <a:t>‹#›</a:t>
            </a:fld>
            <a:endParaRPr lang="en-US" dirty="0"/>
          </a:p>
        </p:txBody>
      </p:sp>
    </p:spTree>
    <p:extLst>
      <p:ext uri="{BB962C8B-B14F-4D97-AF65-F5344CB8AC3E}">
        <p14:creationId xmlns:p14="http://schemas.microsoft.com/office/powerpoint/2010/main" val="1727890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7B4C3DA1-FC02-45E9-90BA-B8A07B7F30DE}" type="datetimeFigureOut">
              <a:rPr lang="en-US" smtClean="0"/>
              <a:t>21-Mar-22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1360B945-DEF5-4880-9E02-1789D98D1124}" type="slidenum">
              <a:rPr lang="en-US" smtClean="0"/>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581947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3B27400-D5E8-4C87-9586-64936C862AE2}" type="datetimeFigureOut">
              <a:rPr lang="en-US" smtClean="0"/>
              <a:pPr/>
              <a:t>21-Mar-22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234E2EC-B005-4591-88C3-5EF7800E1C6A}"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60147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13.xml"/><Relationship Id="rId4" Type="http://schemas.openxmlformats.org/officeDocument/2006/relationships/image" Target="../media/image29.tm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18170" y="1255370"/>
            <a:ext cx="7237863" cy="1538951"/>
          </a:xfrm>
        </p:spPr>
        <p:txBody>
          <a:bodyPr>
            <a:normAutofit/>
          </a:bodyPr>
          <a:lstStyle/>
          <a:p>
            <a:pPr algn="ctr"/>
            <a:r>
              <a:rPr lang="en-US" dirty="0" smtClean="0"/>
              <a:t>SOFTWARE ENGINEERING</a:t>
            </a:r>
            <a:br>
              <a:rPr lang="en-US" dirty="0" smtClean="0"/>
            </a:br>
            <a:r>
              <a:rPr lang="en-US" cap="none" dirty="0" smtClean="0">
                <a:latin typeface="Calibri" panose="020F0502020204030204" pitchFamily="34" charset="0"/>
                <a:cs typeface="Calibri" panose="020F0502020204030204" pitchFamily="34" charset="0"/>
              </a:rPr>
              <a:t>(Week-7)</a:t>
            </a:r>
            <a:endParaRPr lang="en-US" cap="none" dirty="0">
              <a:latin typeface="Calibri" panose="020F0502020204030204" pitchFamily="34" charset="0"/>
              <a:cs typeface="Calibri" panose="020F0502020204030204" pitchFamily="34" charset="0"/>
            </a:endParaRPr>
          </a:p>
        </p:txBody>
      </p:sp>
      <p:sp>
        <p:nvSpPr>
          <p:cNvPr id="3" name="Subtitle 2"/>
          <p:cNvSpPr>
            <a:spLocks noGrp="1"/>
          </p:cNvSpPr>
          <p:nvPr>
            <p:ph type="subTitle" idx="1"/>
          </p:nvPr>
        </p:nvSpPr>
        <p:spPr>
          <a:xfrm>
            <a:off x="2688609" y="3533799"/>
            <a:ext cx="6878471" cy="2457568"/>
          </a:xfrm>
        </p:spPr>
        <p:txBody>
          <a:bodyPr>
            <a:normAutofit/>
          </a:bodyPr>
          <a:lstStyle/>
          <a:p>
            <a:pPr algn="ctr"/>
            <a:endParaRPr lang="en-US" sz="2800" i="1" dirty="0" smtClean="0">
              <a:solidFill>
                <a:schemeClr val="bg1"/>
              </a:solidFill>
              <a:latin typeface="Calibri" panose="020F0502020204030204" pitchFamily="34" charset="0"/>
              <a:cs typeface="Calibri" panose="020F0502020204030204" pitchFamily="34" charset="0"/>
            </a:endParaRPr>
          </a:p>
          <a:p>
            <a:pPr algn="ctr"/>
            <a:r>
              <a:rPr lang="en-US" sz="3300" dirty="0" smtClean="0">
                <a:solidFill>
                  <a:schemeClr val="bg1"/>
                </a:solidFill>
                <a:latin typeface="Calibri" panose="020F0502020204030204" pitchFamily="34" charset="0"/>
                <a:cs typeface="Calibri" panose="020F0502020204030204" pitchFamily="34" charset="0"/>
              </a:rPr>
              <a:t>Usama Musharaf</a:t>
            </a:r>
          </a:p>
          <a:p>
            <a:pPr algn="ctr"/>
            <a:r>
              <a:rPr lang="en-US" sz="2800" i="1" dirty="0" smtClean="0">
                <a:solidFill>
                  <a:schemeClr val="bg1"/>
                </a:solidFill>
                <a:latin typeface="Calibri" panose="020F0502020204030204" pitchFamily="34" charset="0"/>
                <a:cs typeface="Calibri" panose="020F0502020204030204" pitchFamily="34" charset="0"/>
              </a:rPr>
              <a:t>Lecturer (</a:t>
            </a:r>
            <a:r>
              <a:rPr lang="en-US" sz="2800" i="1" cap="none" dirty="0">
                <a:solidFill>
                  <a:schemeClr val="bg1"/>
                </a:solidFill>
                <a:latin typeface="Calibri" panose="020F0502020204030204" pitchFamily="34" charset="0"/>
                <a:cs typeface="Calibri" panose="020F0502020204030204" pitchFamily="34" charset="0"/>
              </a:rPr>
              <a:t>D</a:t>
            </a:r>
            <a:r>
              <a:rPr lang="en-US" sz="2800" i="1" cap="none" dirty="0" smtClean="0">
                <a:solidFill>
                  <a:schemeClr val="bg1"/>
                </a:solidFill>
                <a:latin typeface="Calibri" panose="020F0502020204030204" pitchFamily="34" charset="0"/>
                <a:cs typeface="Calibri" panose="020F0502020204030204" pitchFamily="34" charset="0"/>
              </a:rPr>
              <a:t>epartment of Computer </a:t>
            </a:r>
            <a:r>
              <a:rPr lang="en-US" sz="2800" i="1" cap="none" dirty="0">
                <a:solidFill>
                  <a:schemeClr val="bg1"/>
                </a:solidFill>
                <a:latin typeface="Calibri" panose="020F0502020204030204" pitchFamily="34" charset="0"/>
                <a:cs typeface="Calibri" panose="020F0502020204030204" pitchFamily="34" charset="0"/>
              </a:rPr>
              <a:t>S</a:t>
            </a:r>
            <a:r>
              <a:rPr lang="en-US" sz="2800" i="1" cap="none" dirty="0" smtClean="0">
                <a:solidFill>
                  <a:schemeClr val="bg1"/>
                </a:solidFill>
                <a:latin typeface="Calibri" panose="020F0502020204030204" pitchFamily="34" charset="0"/>
                <a:cs typeface="Calibri" panose="020F0502020204030204" pitchFamily="34" charset="0"/>
              </a:rPr>
              <a:t>cience</a:t>
            </a:r>
            <a:r>
              <a:rPr lang="en-US" sz="2800" i="1" dirty="0" smtClean="0">
                <a:solidFill>
                  <a:schemeClr val="bg1"/>
                </a:solidFill>
                <a:latin typeface="Calibri" panose="020F0502020204030204" pitchFamily="34" charset="0"/>
                <a:cs typeface="Calibri" panose="020F0502020204030204" pitchFamily="34" charset="0"/>
              </a:rPr>
              <a:t>)</a:t>
            </a:r>
          </a:p>
          <a:p>
            <a:pPr algn="ctr"/>
            <a:r>
              <a:rPr lang="en-US" sz="2800" i="1" dirty="0" smtClean="0">
                <a:solidFill>
                  <a:schemeClr val="bg1"/>
                </a:solidFill>
                <a:latin typeface="Calibri" panose="020F0502020204030204" pitchFamily="34" charset="0"/>
                <a:cs typeface="Calibri" panose="020F0502020204030204" pitchFamily="34" charset="0"/>
              </a:rPr>
              <a:t>FAST-NUCES Peshawar</a:t>
            </a:r>
          </a:p>
          <a:p>
            <a:endParaRPr lang="en-US" sz="2800" i="1" dirty="0">
              <a:solidFill>
                <a:schemeClr val="bg1"/>
              </a:solidFill>
            </a:endParaRPr>
          </a:p>
        </p:txBody>
      </p:sp>
      <p:grpSp>
        <p:nvGrpSpPr>
          <p:cNvPr id="6" name="Group 5"/>
          <p:cNvGrpSpPr/>
          <p:nvPr/>
        </p:nvGrpSpPr>
        <p:grpSpPr>
          <a:xfrm>
            <a:off x="9758150" y="771124"/>
            <a:ext cx="2069598" cy="1011532"/>
            <a:chOff x="0" y="858720"/>
            <a:chExt cx="2069598" cy="1011532"/>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234" y="858720"/>
              <a:ext cx="1261129" cy="48424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42966"/>
              <a:ext cx="2069598" cy="527286"/>
            </a:xfrm>
            <a:prstGeom prst="rect">
              <a:avLst/>
            </a:prstGeom>
          </p:spPr>
        </p:pic>
      </p:grpSp>
    </p:spTree>
    <p:extLst>
      <p:ext uri="{BB962C8B-B14F-4D97-AF65-F5344CB8AC3E}">
        <p14:creationId xmlns:p14="http://schemas.microsoft.com/office/powerpoint/2010/main" val="21568059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51871" y="1905364"/>
            <a:ext cx="10058400" cy="1506576"/>
          </a:xfrm>
        </p:spPr>
        <p:txBody>
          <a:bodyPr>
            <a:normAutofit/>
          </a:bodyPr>
          <a:lstStyle/>
          <a:p>
            <a:r>
              <a:rPr lang="en-US" sz="4000" dirty="0" smtClean="0"/>
              <a:t>Serial Request Latency</a:t>
            </a:r>
            <a:endParaRPr lang="en-US" sz="4000" dirty="0"/>
          </a:p>
        </p:txBody>
      </p:sp>
    </p:spTree>
    <p:extLst>
      <p:ext uri="{BB962C8B-B14F-4D97-AF65-F5344CB8AC3E}">
        <p14:creationId xmlns:p14="http://schemas.microsoft.com/office/powerpoint/2010/main" val="30145565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959" y="247519"/>
            <a:ext cx="9486759" cy="5517357"/>
          </a:xfrm>
          <a:prstGeom prst="rect">
            <a:avLst/>
          </a:prstGeom>
        </p:spPr>
      </p:pic>
    </p:spTree>
    <p:extLst>
      <p:ext uri="{BB962C8B-B14F-4D97-AF65-F5344CB8AC3E}">
        <p14:creationId xmlns:p14="http://schemas.microsoft.com/office/powerpoint/2010/main" val="26837403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713" y="436730"/>
            <a:ext cx="9866732" cy="5363569"/>
          </a:xfrm>
          <a:prstGeom prst="rect">
            <a:avLst/>
          </a:prstGeom>
        </p:spPr>
      </p:pic>
    </p:spTree>
    <p:extLst>
      <p:ext uri="{BB962C8B-B14F-4D97-AF65-F5344CB8AC3E}">
        <p14:creationId xmlns:p14="http://schemas.microsoft.com/office/powerpoint/2010/main" val="38645977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12434" y="352984"/>
            <a:ext cx="11029616" cy="785451"/>
          </a:xfrm>
        </p:spPr>
        <p:txBody>
          <a:bodyPr>
            <a:normAutofit/>
          </a:bodyPr>
          <a:lstStyle/>
          <a:p>
            <a:r>
              <a:rPr lang="en-US" sz="4000" dirty="0" smtClean="0"/>
              <a:t>Disk Latency - Approaches</a:t>
            </a:r>
            <a:endParaRPr lang="en-US" sz="4000" dirty="0"/>
          </a:p>
        </p:txBody>
      </p:sp>
      <p:grpSp>
        <p:nvGrpSpPr>
          <p:cNvPr id="13" name="Group 12"/>
          <p:cNvGrpSpPr/>
          <p:nvPr/>
        </p:nvGrpSpPr>
        <p:grpSpPr>
          <a:xfrm>
            <a:off x="547042" y="1432702"/>
            <a:ext cx="11195008" cy="4463039"/>
            <a:chOff x="495340" y="1061227"/>
            <a:chExt cx="11195008" cy="4463039"/>
          </a:xfrm>
        </p:grpSpPr>
        <p:pic>
          <p:nvPicPr>
            <p:cNvPr id="6" name="Picture 5" descr="Screen Clipping"/>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7496420" y="1150141"/>
              <a:ext cx="3046889" cy="2893999"/>
            </a:xfrm>
            <a:prstGeom prst="rect">
              <a:avLst/>
            </a:prstGeom>
          </p:spPr>
        </p:pic>
        <p:pic>
          <p:nvPicPr>
            <p:cNvPr id="7" name="Picture 6" descr="Screen Clipping"/>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7713514" y="4574736"/>
              <a:ext cx="3976834" cy="725699"/>
            </a:xfrm>
            <a:prstGeom prst="rect">
              <a:avLst/>
            </a:prstGeom>
          </p:spPr>
        </p:pic>
        <p:grpSp>
          <p:nvGrpSpPr>
            <p:cNvPr id="12" name="Group 11"/>
            <p:cNvGrpSpPr/>
            <p:nvPr/>
          </p:nvGrpSpPr>
          <p:grpSpPr>
            <a:xfrm>
              <a:off x="495340" y="1061227"/>
              <a:ext cx="7001080" cy="4463039"/>
              <a:chOff x="217295" y="530703"/>
              <a:chExt cx="7001080" cy="4463039"/>
            </a:xfrm>
          </p:grpSpPr>
          <p:pic>
            <p:nvPicPr>
              <p:cNvPr id="5" name="Picture 4" descr="Screen Clipping"/>
              <p:cNvPicPr>
                <a:picLocks noChangeAspect="1"/>
              </p:cNvPicPr>
              <p:nvPr/>
            </p:nvPicPr>
            <p:blipFill rotWithShape="1">
              <a:blip r:embed="rId4">
                <a:grayscl/>
                <a:extLst>
                  <a:ext uri="{28A0092B-C50C-407E-A947-70E740481C1C}">
                    <a14:useLocalDpi xmlns:a14="http://schemas.microsoft.com/office/drawing/2010/main" val="0"/>
                  </a:ext>
                </a:extLst>
              </a:blip>
              <a:srcRect l="53632" t="50817"/>
              <a:stretch/>
            </p:blipFill>
            <p:spPr>
              <a:xfrm>
                <a:off x="3972087" y="2826327"/>
                <a:ext cx="3246288" cy="2167415"/>
              </a:xfrm>
              <a:prstGeom prst="rect">
                <a:avLst/>
              </a:prstGeom>
            </p:spPr>
          </p:pic>
          <p:pic>
            <p:nvPicPr>
              <p:cNvPr id="10" name="Picture 9" descr="Screen Clipping"/>
              <p:cNvPicPr>
                <a:picLocks noChangeAspect="1"/>
              </p:cNvPicPr>
              <p:nvPr/>
            </p:nvPicPr>
            <p:blipFill rotWithShape="1">
              <a:blip r:embed="rId4">
                <a:grayscl/>
                <a:extLst>
                  <a:ext uri="{28A0092B-C50C-407E-A947-70E740481C1C}">
                    <a14:useLocalDpi xmlns:a14="http://schemas.microsoft.com/office/drawing/2010/main" val="0"/>
                  </a:ext>
                </a:extLst>
              </a:blip>
              <a:srcRect b="47908"/>
              <a:stretch/>
            </p:blipFill>
            <p:spPr>
              <a:xfrm>
                <a:off x="217295" y="530703"/>
                <a:ext cx="7001080" cy="2295624"/>
              </a:xfrm>
              <a:prstGeom prst="rect">
                <a:avLst/>
              </a:prstGeom>
            </p:spPr>
          </p:pic>
          <p:pic>
            <p:nvPicPr>
              <p:cNvPr id="11" name="Picture 10" descr="Screen Clipping"/>
              <p:cNvPicPr>
                <a:picLocks noChangeAspect="1"/>
              </p:cNvPicPr>
              <p:nvPr/>
            </p:nvPicPr>
            <p:blipFill rotWithShape="1">
              <a:blip r:embed="rId4">
                <a:grayscl/>
                <a:extLst>
                  <a:ext uri="{28A0092B-C50C-407E-A947-70E740481C1C}">
                    <a14:useLocalDpi xmlns:a14="http://schemas.microsoft.com/office/drawing/2010/main" val="0"/>
                  </a:ext>
                </a:extLst>
              </a:blip>
              <a:srcRect l="11463" t="60637" r="46293" b="11157"/>
              <a:stretch/>
            </p:blipFill>
            <p:spPr>
              <a:xfrm>
                <a:off x="1143001" y="3143250"/>
                <a:ext cx="2957512" cy="1243012"/>
              </a:xfrm>
              <a:prstGeom prst="rect">
                <a:avLst/>
              </a:prstGeom>
            </p:spPr>
          </p:pic>
        </p:grpSp>
      </p:grpSp>
    </p:spTree>
    <p:extLst>
      <p:ext uri="{BB962C8B-B14F-4D97-AF65-F5344CB8AC3E}">
        <p14:creationId xmlns:p14="http://schemas.microsoft.com/office/powerpoint/2010/main" val="41686975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003" y="395785"/>
            <a:ext cx="9262632" cy="5637654"/>
          </a:xfrm>
          <a:prstGeom prst="rect">
            <a:avLst/>
          </a:prstGeom>
        </p:spPr>
      </p:pic>
    </p:spTree>
    <p:extLst>
      <p:ext uri="{BB962C8B-B14F-4D97-AF65-F5344CB8AC3E}">
        <p14:creationId xmlns:p14="http://schemas.microsoft.com/office/powerpoint/2010/main" val="25751787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997" y="354842"/>
            <a:ext cx="8992753" cy="5609229"/>
          </a:xfrm>
          <a:prstGeom prst="rect">
            <a:avLst/>
          </a:prstGeom>
        </p:spPr>
      </p:pic>
    </p:spTree>
    <p:extLst>
      <p:ext uri="{BB962C8B-B14F-4D97-AF65-F5344CB8AC3E}">
        <p14:creationId xmlns:p14="http://schemas.microsoft.com/office/powerpoint/2010/main" val="3925149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150" y="545911"/>
            <a:ext cx="9864799" cy="5282441"/>
          </a:xfrm>
          <a:prstGeom prst="rect">
            <a:avLst/>
          </a:prstGeom>
        </p:spPr>
      </p:pic>
    </p:spTree>
    <p:extLst>
      <p:ext uri="{BB962C8B-B14F-4D97-AF65-F5344CB8AC3E}">
        <p14:creationId xmlns:p14="http://schemas.microsoft.com/office/powerpoint/2010/main" val="2900321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284" y="426481"/>
            <a:ext cx="10097909" cy="5268060"/>
          </a:xfrm>
          <a:prstGeom prst="rect">
            <a:avLst/>
          </a:prstGeom>
        </p:spPr>
      </p:pic>
    </p:spTree>
    <p:extLst>
      <p:ext uri="{BB962C8B-B14F-4D97-AF65-F5344CB8AC3E}">
        <p14:creationId xmlns:p14="http://schemas.microsoft.com/office/powerpoint/2010/main" val="16579397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51871" y="1905364"/>
            <a:ext cx="10058400" cy="1506576"/>
          </a:xfrm>
        </p:spPr>
        <p:txBody>
          <a:bodyPr>
            <a:normAutofit/>
          </a:bodyPr>
          <a:lstStyle/>
          <a:p>
            <a:r>
              <a:rPr lang="en-US" sz="4000" dirty="0" smtClean="0"/>
              <a:t>Parallel Request  (Concurrency)</a:t>
            </a:r>
            <a:endParaRPr lang="en-US" sz="4000" dirty="0"/>
          </a:p>
        </p:txBody>
      </p:sp>
    </p:spTree>
    <p:extLst>
      <p:ext uri="{BB962C8B-B14F-4D97-AF65-F5344CB8AC3E}">
        <p14:creationId xmlns:p14="http://schemas.microsoft.com/office/powerpoint/2010/main" val="1971353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363" y="354842"/>
            <a:ext cx="11841948" cy="4226548"/>
          </a:xfrm>
          <a:prstGeom prst="rect">
            <a:avLst/>
          </a:prstGeom>
        </p:spPr>
      </p:pic>
      <p:sp>
        <p:nvSpPr>
          <p:cNvPr id="4" name="Title 1"/>
          <p:cNvSpPr>
            <a:spLocks noGrp="1"/>
          </p:cNvSpPr>
          <p:nvPr>
            <p:ph type="title"/>
          </p:nvPr>
        </p:nvSpPr>
        <p:spPr>
          <a:xfrm>
            <a:off x="515347" y="4581390"/>
            <a:ext cx="2268796" cy="785451"/>
          </a:xfrm>
        </p:spPr>
        <p:txBody>
          <a:bodyPr>
            <a:normAutofit fontScale="90000"/>
          </a:bodyPr>
          <a:lstStyle/>
          <a:p>
            <a:pPr algn="ctr"/>
            <a:r>
              <a:rPr lang="en-US" sz="2000" b="1" dirty="0" smtClean="0"/>
              <a:t/>
            </a:r>
            <a:br>
              <a:rPr lang="en-US" sz="2000" b="1" dirty="0" smtClean="0"/>
            </a:br>
            <a:r>
              <a:rPr lang="en-US" sz="2000" b="1" dirty="0" smtClean="0"/>
              <a:t>C(N) = theoretical speed</a:t>
            </a:r>
            <a:br>
              <a:rPr lang="en-US" sz="2000" b="1" dirty="0" smtClean="0"/>
            </a:br>
            <a:endParaRPr lang="en-US" sz="2000" b="1" dirty="0"/>
          </a:p>
        </p:txBody>
      </p:sp>
      <p:sp>
        <p:nvSpPr>
          <p:cNvPr id="5" name="Title 1"/>
          <p:cNvSpPr txBox="1">
            <a:spLocks/>
          </p:cNvSpPr>
          <p:nvPr/>
        </p:nvSpPr>
        <p:spPr>
          <a:xfrm>
            <a:off x="5004939" y="4974115"/>
            <a:ext cx="2268796" cy="517078"/>
          </a:xfrm>
          <a:prstGeom prst="rect">
            <a:avLst/>
          </a:prstGeom>
        </p:spPr>
        <p:txBody>
          <a:bodyPr vert="horz" lIns="91440" tIns="45720" rIns="91440" bIns="45720" rtlCol="0" anchor="b">
            <a:normAutofit fontScale="975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2000" b="1" dirty="0" smtClean="0">
                <a:solidFill>
                  <a:srgbClr val="000000">
                    <a:lumMod val="75000"/>
                    <a:lumOff val="25000"/>
                  </a:srgbClr>
                </a:solidFill>
              </a:rPr>
              <a:t>Parallel + Serial</a:t>
            </a:r>
            <a:endParaRPr lang="en-US" sz="2000" b="1" dirty="0">
              <a:solidFill>
                <a:srgbClr val="000000">
                  <a:lumMod val="75000"/>
                  <a:lumOff val="25000"/>
                </a:srgbClr>
              </a:solidFill>
            </a:endParaRPr>
          </a:p>
        </p:txBody>
      </p:sp>
    </p:spTree>
    <p:extLst>
      <p:ext uri="{BB962C8B-B14F-4D97-AF65-F5344CB8AC3E}">
        <p14:creationId xmlns:p14="http://schemas.microsoft.com/office/powerpoint/2010/main" val="22236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76559" y="920521"/>
            <a:ext cx="11029616" cy="758154"/>
          </a:xfrm>
        </p:spPr>
        <p:txBody>
          <a:bodyPr>
            <a:normAutofit/>
          </a:bodyPr>
          <a:lstStyle/>
          <a:p>
            <a:pPr eaLnBrk="1" hangingPunct="1"/>
            <a:r>
              <a:rPr lang="en-US" altLang="en-US" sz="3200" dirty="0" smtClean="0">
                <a:cs typeface="Arial" panose="020B0604020202020204" pitchFamily="34" charset="0"/>
              </a:rPr>
              <a:t>Contents of week # 7</a:t>
            </a:r>
          </a:p>
        </p:txBody>
      </p:sp>
      <p:sp>
        <p:nvSpPr>
          <p:cNvPr id="3" name="Content Placeholder 2"/>
          <p:cNvSpPr>
            <a:spLocks noGrp="1"/>
          </p:cNvSpPr>
          <p:nvPr>
            <p:ph idx="1"/>
          </p:nvPr>
        </p:nvSpPr>
        <p:spPr>
          <a:xfrm>
            <a:off x="1255594" y="2060811"/>
            <a:ext cx="9471546" cy="3466532"/>
          </a:xfrm>
        </p:spPr>
        <p:txBody>
          <a:bodyPr rtlCol="0">
            <a:noAutofit/>
          </a:bodyPr>
          <a:lstStyle/>
          <a:p>
            <a:pPr marL="0" lvl="0" indent="0">
              <a:buClr>
                <a:srgbClr val="903163"/>
              </a:buClr>
              <a:buNone/>
            </a:pPr>
            <a:r>
              <a:rPr lang="en-US" sz="2400" b="1" dirty="0" smtClean="0">
                <a:solidFill>
                  <a:schemeClr val="tx1"/>
                </a:solidFill>
              </a:rPr>
              <a:t>Software Quality Attributes</a:t>
            </a:r>
          </a:p>
          <a:p>
            <a:pPr>
              <a:buFont typeface="Wingdings" panose="05000000000000000000" pitchFamily="2" charset="2"/>
              <a:buChar char="§"/>
            </a:pPr>
            <a:r>
              <a:rPr lang="en-US" sz="2400" dirty="0">
                <a:latin typeface="Calibri" panose="020F0502020204030204" pitchFamily="34" charset="0"/>
                <a:cs typeface="Calibri" panose="020F0502020204030204" pitchFamily="34" charset="0"/>
              </a:rPr>
              <a:t>Performance</a:t>
            </a:r>
          </a:p>
          <a:p>
            <a:pPr>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Scalability</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78081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603" y="1048014"/>
            <a:ext cx="10040199" cy="2664176"/>
          </a:xfrm>
          <a:prstGeom prst="rect">
            <a:avLst/>
          </a:prstGeom>
        </p:spPr>
      </p:pic>
      <p:sp>
        <p:nvSpPr>
          <p:cNvPr id="4" name="Title 1"/>
          <p:cNvSpPr>
            <a:spLocks noGrp="1"/>
          </p:cNvSpPr>
          <p:nvPr>
            <p:ph type="title"/>
          </p:nvPr>
        </p:nvSpPr>
        <p:spPr>
          <a:xfrm>
            <a:off x="704022" y="59174"/>
            <a:ext cx="11029616" cy="785451"/>
          </a:xfrm>
        </p:spPr>
        <p:txBody>
          <a:bodyPr>
            <a:normAutofit/>
          </a:bodyPr>
          <a:lstStyle/>
          <a:p>
            <a:r>
              <a:rPr lang="en-US" sz="4000" dirty="0" smtClean="0"/>
              <a:t>Concurrent Processing</a:t>
            </a:r>
            <a:endParaRPr lang="en-US" sz="4000" dirty="0"/>
          </a:p>
        </p:txBody>
      </p:sp>
      <p:pic>
        <p:nvPicPr>
          <p:cNvPr id="5" name="Picture 4" descr="Screen Clipping"/>
          <p:cNvPicPr>
            <a:picLocks noChangeAspect="1"/>
          </p:cNvPicPr>
          <p:nvPr/>
        </p:nvPicPr>
        <p:blipFill rotWithShape="1">
          <a:blip r:embed="rId3">
            <a:extLst>
              <a:ext uri="{28A0092B-C50C-407E-A947-70E740481C1C}">
                <a14:useLocalDpi xmlns:a14="http://schemas.microsoft.com/office/drawing/2010/main" val="0"/>
              </a:ext>
            </a:extLst>
          </a:blip>
          <a:srcRect b="9566"/>
          <a:stretch/>
        </p:blipFill>
        <p:spPr>
          <a:xfrm>
            <a:off x="7260609" y="3712190"/>
            <a:ext cx="4271749" cy="2302390"/>
          </a:xfrm>
          <a:prstGeom prst="rect">
            <a:avLst/>
          </a:prstGeom>
        </p:spPr>
      </p:pic>
      <p:sp>
        <p:nvSpPr>
          <p:cNvPr id="6" name="Title 1"/>
          <p:cNvSpPr txBox="1">
            <a:spLocks/>
          </p:cNvSpPr>
          <p:nvPr/>
        </p:nvSpPr>
        <p:spPr>
          <a:xfrm>
            <a:off x="563047" y="3712189"/>
            <a:ext cx="5297557" cy="2511189"/>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000" b="1" dirty="0" smtClean="0">
                <a:solidFill>
                  <a:srgbClr val="000000"/>
                </a:solidFill>
              </a:rPr>
              <a:t>C</a:t>
            </a:r>
            <a:r>
              <a:rPr lang="en-US" sz="2000" dirty="0" smtClean="0">
                <a:solidFill>
                  <a:srgbClr val="000000"/>
                </a:solidFill>
              </a:rPr>
              <a:t> is capacity</a:t>
            </a:r>
          </a:p>
          <a:p>
            <a:r>
              <a:rPr lang="en-US" sz="2000" b="1" dirty="0" smtClean="0">
                <a:solidFill>
                  <a:srgbClr val="000000"/>
                </a:solidFill>
              </a:rPr>
              <a:t>N</a:t>
            </a:r>
            <a:r>
              <a:rPr lang="en-US" sz="2000" dirty="0" smtClean="0">
                <a:solidFill>
                  <a:srgbClr val="000000"/>
                </a:solidFill>
              </a:rPr>
              <a:t> is scaling dimension like CPU or load</a:t>
            </a:r>
          </a:p>
          <a:p>
            <a:r>
              <a:rPr lang="en-US" sz="2000" b="1" dirty="0" smtClean="0">
                <a:solidFill>
                  <a:srgbClr val="000000"/>
                </a:solidFill>
              </a:rPr>
              <a:t>Alpha</a:t>
            </a:r>
            <a:r>
              <a:rPr lang="en-US" sz="2000" dirty="0" smtClean="0">
                <a:solidFill>
                  <a:srgbClr val="000000"/>
                </a:solidFill>
              </a:rPr>
              <a:t> represents resource contention</a:t>
            </a:r>
          </a:p>
          <a:p>
            <a:r>
              <a:rPr lang="en-US" sz="2000" b="1" dirty="0" smtClean="0">
                <a:solidFill>
                  <a:srgbClr val="000000"/>
                </a:solidFill>
              </a:rPr>
              <a:t>Beta</a:t>
            </a:r>
            <a:r>
              <a:rPr lang="en-US" sz="2000" dirty="0" smtClean="0">
                <a:solidFill>
                  <a:srgbClr val="000000"/>
                </a:solidFill>
              </a:rPr>
              <a:t> represents coherence delay</a:t>
            </a:r>
          </a:p>
          <a:p>
            <a:endParaRPr lang="en-US" sz="2000" dirty="0">
              <a:solidFill>
                <a:srgbClr val="000000"/>
              </a:solidFill>
            </a:endParaRPr>
          </a:p>
          <a:p>
            <a:r>
              <a:rPr lang="en-US" sz="2000" dirty="0" smtClean="0">
                <a:solidFill>
                  <a:srgbClr val="000000"/>
                </a:solidFill>
              </a:rPr>
              <a:t>Linear performance when alpha and beta are zero</a:t>
            </a:r>
          </a:p>
          <a:p>
            <a:endParaRPr lang="en-US" sz="2000" dirty="0">
              <a:solidFill>
                <a:srgbClr val="000000"/>
              </a:solidFill>
            </a:endParaRPr>
          </a:p>
          <a:p>
            <a:endParaRPr lang="en-US" sz="2000" dirty="0">
              <a:solidFill>
                <a:srgbClr val="000000"/>
              </a:solidFill>
            </a:endParaRPr>
          </a:p>
        </p:txBody>
      </p:sp>
    </p:spTree>
    <p:extLst>
      <p:ext uri="{BB962C8B-B14F-4D97-AF65-F5344CB8AC3E}">
        <p14:creationId xmlns:p14="http://schemas.microsoft.com/office/powerpoint/2010/main" val="29594970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31318" y="564141"/>
            <a:ext cx="11029616" cy="785451"/>
          </a:xfrm>
        </p:spPr>
        <p:txBody>
          <a:bodyPr>
            <a:normAutofit/>
          </a:bodyPr>
          <a:lstStyle/>
          <a:p>
            <a:r>
              <a:rPr lang="en-US" sz="4000" dirty="0" smtClean="0"/>
              <a:t>Contention</a:t>
            </a:r>
            <a:endParaRPr lang="en-US" sz="4000" dirty="0"/>
          </a:p>
        </p:txBody>
      </p:sp>
      <p:grpSp>
        <p:nvGrpSpPr>
          <p:cNvPr id="7" name="Group 6"/>
          <p:cNvGrpSpPr/>
          <p:nvPr/>
        </p:nvGrpSpPr>
        <p:grpSpPr>
          <a:xfrm>
            <a:off x="1312460" y="1842447"/>
            <a:ext cx="9812739" cy="3855245"/>
            <a:chOff x="2119952" y="2288927"/>
            <a:chExt cx="9016620" cy="2999333"/>
          </a:xfrm>
        </p:grpSpPr>
        <p:pic>
          <p:nvPicPr>
            <p:cNvPr id="5" name="Picture 4" descr="Screen Clipping"/>
            <p:cNvPicPr>
              <a:picLocks noChangeAspect="1"/>
            </p:cNvPicPr>
            <p:nvPr/>
          </p:nvPicPr>
          <p:blipFill rotWithShape="1">
            <a:blip r:embed="rId2">
              <a:extLst>
                <a:ext uri="{28A0092B-C50C-407E-A947-70E740481C1C}">
                  <a14:useLocalDpi xmlns:a14="http://schemas.microsoft.com/office/drawing/2010/main" val="0"/>
                </a:ext>
              </a:extLst>
            </a:blip>
            <a:srcRect l="13286"/>
            <a:stretch/>
          </p:blipFill>
          <p:spPr>
            <a:xfrm>
              <a:off x="3671247" y="2288927"/>
              <a:ext cx="7465325" cy="2999333"/>
            </a:xfrm>
            <a:prstGeom prst="rect">
              <a:avLst/>
            </a:prstGeo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9952" y="4337918"/>
              <a:ext cx="1551295" cy="950342"/>
            </a:xfrm>
            <a:prstGeom prst="rect">
              <a:avLst/>
            </a:prstGeom>
          </p:spPr>
        </p:pic>
      </p:grpSp>
    </p:spTree>
    <p:extLst>
      <p:ext uri="{BB962C8B-B14F-4D97-AF65-F5344CB8AC3E}">
        <p14:creationId xmlns:p14="http://schemas.microsoft.com/office/powerpoint/2010/main" val="36250326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214651" y="564141"/>
            <a:ext cx="10003809" cy="785451"/>
          </a:xfrm>
        </p:spPr>
        <p:txBody>
          <a:bodyPr>
            <a:normAutofit/>
          </a:bodyPr>
          <a:lstStyle/>
          <a:p>
            <a:r>
              <a:rPr lang="en-US" sz="4000" dirty="0" smtClean="0"/>
              <a:t>Locking Compatibility Matrix</a:t>
            </a:r>
            <a:endParaRPr lang="en-US" sz="4000" dirty="0"/>
          </a:p>
        </p:txBody>
      </p:sp>
      <p:pic>
        <p:nvPicPr>
          <p:cNvPr id="11" name="Picture 20"/>
          <p:cNvPicPr>
            <a:picLocks noChangeAspect="1" noChangeArrowheads="1"/>
          </p:cNvPicPr>
          <p:nvPr/>
        </p:nvPicPr>
        <p:blipFill>
          <a:blip r:embed="rId2"/>
          <a:srcRect l="4999" t="20000" r="6250" b="21666"/>
          <a:stretch>
            <a:fillRect/>
          </a:stretch>
        </p:blipFill>
        <p:spPr bwMode="auto">
          <a:xfrm>
            <a:off x="3234364" y="2581341"/>
            <a:ext cx="4783712" cy="2357454"/>
          </a:xfrm>
          <a:prstGeom prst="rect">
            <a:avLst/>
          </a:prstGeom>
          <a:solidFill>
            <a:srgbClr val="000099"/>
          </a:solidFill>
          <a:ln w="88900" cap="sq" cmpd="thickThin">
            <a:solidFill>
              <a:srgbClr val="B0083C"/>
            </a:solidFill>
            <a:prstDash val="solid"/>
            <a:miter lim="800000"/>
          </a:ln>
          <a:effectLst>
            <a:innerShdw blurRad="76200">
              <a:srgbClr val="000000"/>
            </a:innerShdw>
          </a:effectLst>
        </p:spPr>
      </p:pic>
    </p:spTree>
    <p:extLst>
      <p:ext uri="{BB962C8B-B14F-4D97-AF65-F5344CB8AC3E}">
        <p14:creationId xmlns:p14="http://schemas.microsoft.com/office/powerpoint/2010/main" val="30275269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08738" y="400368"/>
            <a:ext cx="10487143" cy="785451"/>
          </a:xfrm>
        </p:spPr>
        <p:txBody>
          <a:bodyPr>
            <a:normAutofit/>
          </a:bodyPr>
          <a:lstStyle/>
          <a:p>
            <a:r>
              <a:rPr lang="en-US" sz="4000" dirty="0" smtClean="0"/>
              <a:t>Coherence</a:t>
            </a:r>
            <a:endParaRPr lang="en-US" sz="4000" dirty="0"/>
          </a:p>
        </p:txBody>
      </p:sp>
      <p:sp>
        <p:nvSpPr>
          <p:cNvPr id="6" name="Title 1"/>
          <p:cNvSpPr txBox="1">
            <a:spLocks/>
          </p:cNvSpPr>
          <p:nvPr/>
        </p:nvSpPr>
        <p:spPr>
          <a:xfrm>
            <a:off x="1048046" y="2088109"/>
            <a:ext cx="10208525" cy="3480178"/>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000" dirty="0">
                <a:solidFill>
                  <a:srgbClr val="000000"/>
                </a:solidFill>
                <a:latin typeface="Calibri" panose="020F0502020204030204"/>
              </a:rPr>
              <a:t>Suppose that two threads are working on SharedObj. If two threads run on different processors each thread may have its own local copy of sharedVariable. </a:t>
            </a:r>
            <a:endParaRPr lang="en-US" sz="2000" dirty="0" smtClean="0">
              <a:solidFill>
                <a:srgbClr val="000000"/>
              </a:solidFill>
              <a:latin typeface="Calibri" panose="020F0502020204030204"/>
            </a:endParaRPr>
          </a:p>
          <a:p>
            <a:endParaRPr lang="en-US" sz="2000" dirty="0" smtClean="0">
              <a:solidFill>
                <a:srgbClr val="000000"/>
              </a:solidFill>
              <a:latin typeface="Calibri" panose="020F0502020204030204"/>
            </a:endParaRPr>
          </a:p>
          <a:p>
            <a:endParaRPr lang="en-US" sz="2000" dirty="0">
              <a:solidFill>
                <a:srgbClr val="000000"/>
              </a:solidFill>
              <a:latin typeface="Calibri" panose="020F0502020204030204"/>
            </a:endParaRPr>
          </a:p>
          <a:p>
            <a:r>
              <a:rPr lang="en-US" sz="2000" dirty="0" smtClean="0">
                <a:solidFill>
                  <a:srgbClr val="000000"/>
                </a:solidFill>
                <a:latin typeface="Calibri" panose="020F0502020204030204"/>
              </a:rPr>
              <a:t>If </a:t>
            </a:r>
            <a:r>
              <a:rPr lang="en-US" sz="2000" dirty="0">
                <a:solidFill>
                  <a:srgbClr val="000000"/>
                </a:solidFill>
                <a:latin typeface="Calibri" panose="020F0502020204030204"/>
              </a:rPr>
              <a:t>one thread modifies its value the change might not reflect in the original one in the main memory instantly. This depends on the write policy of cache. Now the other thread is not aware of the modified value which leads to data inconsistency. </a:t>
            </a:r>
            <a:endParaRPr lang="en-US" sz="2000" dirty="0" smtClean="0">
              <a:solidFill>
                <a:srgbClr val="000000"/>
              </a:solidFill>
              <a:latin typeface="Calibri" panose="020F0502020204030204"/>
            </a:endParaRPr>
          </a:p>
          <a:p>
            <a:endParaRPr lang="en-US" sz="2000" dirty="0" smtClean="0">
              <a:solidFill>
                <a:srgbClr val="000000"/>
              </a:solidFill>
              <a:latin typeface="Calibri" panose="020F0502020204030204"/>
            </a:endParaRPr>
          </a:p>
          <a:p>
            <a:endParaRPr lang="en-US" sz="2000" dirty="0">
              <a:solidFill>
                <a:srgbClr val="000000"/>
              </a:solidFill>
              <a:latin typeface="Calibri" panose="020F0502020204030204"/>
            </a:endParaRPr>
          </a:p>
          <a:p>
            <a:r>
              <a:rPr lang="en-US" sz="2000" dirty="0" smtClean="0">
                <a:solidFill>
                  <a:srgbClr val="000000"/>
                </a:solidFill>
                <a:latin typeface="Calibri" panose="020F0502020204030204"/>
              </a:rPr>
              <a:t>“Volatile” keyword in java </a:t>
            </a:r>
            <a:r>
              <a:rPr lang="en-US" sz="2000" dirty="0">
                <a:solidFill>
                  <a:srgbClr val="000000"/>
                </a:solidFill>
                <a:latin typeface="Calibri" panose="020F0502020204030204"/>
              </a:rPr>
              <a:t>tells the compiler that the value of a variable must never be cached as its value may change outside of the scope of the program itself.</a:t>
            </a:r>
            <a:endParaRPr lang="en-US" sz="2000" dirty="0" smtClean="0">
              <a:solidFill>
                <a:srgbClr val="000000"/>
              </a:solidFill>
              <a:latin typeface="Calibri" panose="020F0502020204030204"/>
            </a:endParaRPr>
          </a:p>
          <a:p>
            <a:endParaRPr lang="en-US" sz="2000" dirty="0">
              <a:solidFill>
                <a:srgbClr val="000000"/>
              </a:solidFill>
              <a:latin typeface="Calibri" panose="020F0502020204030204"/>
            </a:endParaRPr>
          </a:p>
        </p:txBody>
      </p:sp>
    </p:spTree>
    <p:extLst>
      <p:ext uri="{BB962C8B-B14F-4D97-AF65-F5344CB8AC3E}">
        <p14:creationId xmlns:p14="http://schemas.microsoft.com/office/powerpoint/2010/main" val="41233878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51871" y="1905364"/>
            <a:ext cx="10058400" cy="1506576"/>
          </a:xfrm>
        </p:spPr>
        <p:txBody>
          <a:bodyPr>
            <a:normAutofit/>
          </a:bodyPr>
          <a:lstStyle/>
          <a:p>
            <a:r>
              <a:rPr lang="en-US" sz="4000" dirty="0" smtClean="0"/>
              <a:t>Scalability</a:t>
            </a:r>
            <a:endParaRPr lang="en-US" sz="4000" dirty="0"/>
          </a:p>
        </p:txBody>
      </p:sp>
    </p:spTree>
    <p:extLst>
      <p:ext uri="{BB962C8B-B14F-4D97-AF65-F5344CB8AC3E}">
        <p14:creationId xmlns:p14="http://schemas.microsoft.com/office/powerpoint/2010/main" val="39444062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0375" y="2092656"/>
            <a:ext cx="5707047" cy="3885063"/>
          </a:xfrm>
        </p:spPr>
        <p:txBody>
          <a:bodyPr>
            <a:noAutofit/>
          </a:bodyPr>
          <a:lstStyle/>
          <a:p>
            <a:pPr marL="0" indent="0">
              <a:buNone/>
            </a:pPr>
            <a:r>
              <a:rPr lang="en-US" sz="2400" dirty="0" smtClean="0">
                <a:latin typeface="Calibri" panose="020F0502020204030204" pitchFamily="34" charset="0"/>
                <a:cs typeface="Calibri" panose="020F0502020204030204" pitchFamily="34" charset="0"/>
              </a:rPr>
              <a:t>FIXED LOAD</a:t>
            </a:r>
          </a:p>
          <a:p>
            <a:pPr marL="0" indent="0">
              <a:buNone/>
            </a:pPr>
            <a:r>
              <a:rPr lang="en-US" sz="2400" dirty="0" smtClean="0">
                <a:latin typeface="Calibri" panose="020F0502020204030204" pitchFamily="34" charset="0"/>
                <a:cs typeface="Calibri" panose="020F0502020204030204" pitchFamily="34" charset="0"/>
              </a:rPr>
              <a:t>Performance</a:t>
            </a:r>
          </a:p>
          <a:p>
            <a:pPr lvl="2">
              <a:buFont typeface="Wingdings" panose="05000000000000000000" pitchFamily="2" charset="2"/>
              <a:buChar char="§"/>
            </a:pPr>
            <a:r>
              <a:rPr lang="en-US" sz="1800" dirty="0" smtClean="0">
                <a:latin typeface="Calibri" panose="020F0502020204030204" pitchFamily="34" charset="0"/>
                <a:cs typeface="Calibri" panose="020F0502020204030204" pitchFamily="34" charset="0"/>
              </a:rPr>
              <a:t>Low Latency</a:t>
            </a:r>
          </a:p>
          <a:p>
            <a:pPr lvl="2">
              <a:buFont typeface="Wingdings" panose="05000000000000000000" pitchFamily="2" charset="2"/>
              <a:buChar char="§"/>
            </a:pPr>
            <a:r>
              <a:rPr lang="en-US" sz="1800" dirty="0" smtClean="0">
                <a:latin typeface="Calibri" panose="020F0502020204030204" pitchFamily="34" charset="0"/>
                <a:cs typeface="Calibri" panose="020F0502020204030204" pitchFamily="34" charset="0"/>
              </a:rPr>
              <a:t>High Throughput</a:t>
            </a:r>
          </a:p>
          <a:p>
            <a:pPr lvl="4">
              <a:buFont typeface="Wingdings" panose="05000000000000000000" pitchFamily="2" charset="2"/>
              <a:buChar char="§"/>
            </a:pPr>
            <a:r>
              <a:rPr lang="en-US" sz="1800" dirty="0" smtClean="0">
                <a:latin typeface="Calibri" panose="020F0502020204030204" pitchFamily="34" charset="0"/>
                <a:cs typeface="Calibri" panose="020F0502020204030204" pitchFamily="34" charset="0"/>
              </a:rPr>
              <a:t>Concurrency</a:t>
            </a:r>
          </a:p>
          <a:p>
            <a:pPr lvl="7">
              <a:buFont typeface="Wingdings" panose="05000000000000000000" pitchFamily="2" charset="2"/>
              <a:buChar char="§"/>
            </a:pPr>
            <a:r>
              <a:rPr lang="en-US" sz="1600" dirty="0" smtClean="0">
                <a:latin typeface="Calibri" panose="020F0502020204030204" pitchFamily="34" charset="0"/>
                <a:cs typeface="Calibri" panose="020F0502020204030204" pitchFamily="34" charset="0"/>
              </a:rPr>
              <a:t>Single-Machine- Multi-Threading</a:t>
            </a:r>
          </a:p>
          <a:p>
            <a:pPr lvl="7">
              <a:buFont typeface="Wingdings" panose="05000000000000000000" pitchFamily="2" charset="2"/>
              <a:buChar char="§"/>
            </a:pPr>
            <a:r>
              <a:rPr lang="en-US" sz="1600" dirty="0" smtClean="0">
                <a:latin typeface="Calibri" panose="020F0502020204030204" pitchFamily="34" charset="0"/>
                <a:cs typeface="Calibri" panose="020F0502020204030204" pitchFamily="34" charset="0"/>
              </a:rPr>
              <a:t>Multi-Machine- Multi-Threading + Multiprocessing = Distributed Processing</a:t>
            </a:r>
          </a:p>
        </p:txBody>
      </p:sp>
      <p:sp>
        <p:nvSpPr>
          <p:cNvPr id="4" name="Title 1"/>
          <p:cNvSpPr>
            <a:spLocks noGrp="1"/>
          </p:cNvSpPr>
          <p:nvPr>
            <p:ph type="title"/>
          </p:nvPr>
        </p:nvSpPr>
        <p:spPr>
          <a:xfrm>
            <a:off x="581192" y="661212"/>
            <a:ext cx="11029616" cy="1013800"/>
          </a:xfrm>
        </p:spPr>
        <p:txBody>
          <a:bodyPr>
            <a:normAutofit/>
          </a:bodyPr>
          <a:lstStyle/>
          <a:p>
            <a:r>
              <a:rPr lang="en-US" sz="4000" dirty="0" smtClean="0"/>
              <a:t>Performance vs Scalability</a:t>
            </a:r>
            <a:endParaRPr lang="en-US" sz="4000" dirty="0"/>
          </a:p>
        </p:txBody>
      </p:sp>
      <p:sp>
        <p:nvSpPr>
          <p:cNvPr id="6" name="Content Placeholder 2"/>
          <p:cNvSpPr txBox="1">
            <a:spLocks/>
          </p:cNvSpPr>
          <p:nvPr/>
        </p:nvSpPr>
        <p:spPr>
          <a:xfrm>
            <a:off x="6711320" y="2083557"/>
            <a:ext cx="4899488" cy="3885063"/>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rgbClr val="E48312"/>
              </a:buClr>
              <a:buFont typeface="Calibri" panose="020F0502020204030204" pitchFamily="34" charset="0"/>
              <a:buNone/>
            </a:pPr>
            <a:r>
              <a:rPr lang="en-US" sz="2400" dirty="0" smtClean="0">
                <a:solidFill>
                  <a:srgbClr val="000000">
                    <a:lumMod val="75000"/>
                    <a:lumOff val="25000"/>
                  </a:srgbClr>
                </a:solidFill>
                <a:cs typeface="Calibri" panose="020F0502020204030204" pitchFamily="34" charset="0"/>
              </a:rPr>
              <a:t>VARIABLE LOAD</a:t>
            </a:r>
          </a:p>
          <a:p>
            <a:pPr marL="0" indent="0">
              <a:buClr>
                <a:srgbClr val="E48312"/>
              </a:buClr>
              <a:buFont typeface="Calibri" panose="020F0502020204030204" pitchFamily="34" charset="0"/>
              <a:buNone/>
            </a:pPr>
            <a:r>
              <a:rPr lang="en-US" sz="2400" dirty="0" smtClean="0">
                <a:solidFill>
                  <a:srgbClr val="000000">
                    <a:lumMod val="75000"/>
                    <a:lumOff val="25000"/>
                  </a:srgbClr>
                </a:solidFill>
                <a:cs typeface="Calibri" panose="020F0502020204030204" pitchFamily="34" charset="0"/>
              </a:rPr>
              <a:t>Scalability</a:t>
            </a:r>
          </a:p>
          <a:p>
            <a:pPr lvl="2">
              <a:buClr>
                <a:srgbClr val="E48312"/>
              </a:buClr>
              <a:buFont typeface="Wingdings" panose="05000000000000000000" pitchFamily="2" charset="2"/>
              <a:buChar char="§"/>
            </a:pPr>
            <a:r>
              <a:rPr lang="en-US" sz="1800" dirty="0" smtClean="0">
                <a:solidFill>
                  <a:srgbClr val="000000">
                    <a:lumMod val="75000"/>
                    <a:lumOff val="25000"/>
                  </a:srgbClr>
                </a:solidFill>
                <a:cs typeface="Calibri" panose="020F0502020204030204" pitchFamily="34" charset="0"/>
              </a:rPr>
              <a:t>High Throughput</a:t>
            </a:r>
          </a:p>
          <a:p>
            <a:pPr lvl="4">
              <a:buClr>
                <a:srgbClr val="E48312"/>
              </a:buClr>
              <a:buFont typeface="Wingdings" panose="05000000000000000000" pitchFamily="2" charset="2"/>
              <a:buChar char="§"/>
            </a:pPr>
            <a:r>
              <a:rPr lang="en-US" sz="1800" dirty="0" smtClean="0">
                <a:solidFill>
                  <a:srgbClr val="000000">
                    <a:lumMod val="75000"/>
                    <a:lumOff val="25000"/>
                  </a:srgbClr>
                </a:solidFill>
                <a:cs typeface="Calibri" panose="020F0502020204030204" pitchFamily="34" charset="0"/>
              </a:rPr>
              <a:t>Ability of a system to increase its throughput by adding more hardware capacity.</a:t>
            </a:r>
          </a:p>
          <a:p>
            <a:pPr lvl="4">
              <a:buClr>
                <a:srgbClr val="E48312"/>
              </a:buClr>
              <a:buFont typeface="Wingdings" panose="05000000000000000000" pitchFamily="2" charset="2"/>
              <a:buChar char="§"/>
            </a:pPr>
            <a:r>
              <a:rPr lang="en-US" sz="1800" dirty="0" smtClean="0">
                <a:solidFill>
                  <a:srgbClr val="000000">
                    <a:lumMod val="75000"/>
                    <a:lumOff val="25000"/>
                  </a:srgbClr>
                </a:solidFill>
                <a:cs typeface="Calibri" panose="020F0502020204030204" pitchFamily="34" charset="0"/>
              </a:rPr>
              <a:t>Both Ways: Up and Down</a:t>
            </a:r>
          </a:p>
        </p:txBody>
      </p:sp>
    </p:spTree>
    <p:extLst>
      <p:ext uri="{BB962C8B-B14F-4D97-AF65-F5344CB8AC3E}">
        <p14:creationId xmlns:p14="http://schemas.microsoft.com/office/powerpoint/2010/main" val="19762871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81192" y="661212"/>
            <a:ext cx="11029616" cy="1013800"/>
          </a:xfrm>
        </p:spPr>
        <p:txBody>
          <a:bodyPr>
            <a:normAutofit/>
          </a:bodyPr>
          <a:lstStyle/>
          <a:p>
            <a:r>
              <a:rPr lang="en-US" sz="4000" dirty="0" smtClean="0"/>
              <a:t>Vertical &amp; Horizontal Scalability</a:t>
            </a:r>
            <a:endParaRPr lang="en-US" sz="4000" dirty="0"/>
          </a:p>
        </p:txBody>
      </p:sp>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4535" y="1830203"/>
            <a:ext cx="2781688" cy="4344006"/>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8630" y="1920703"/>
            <a:ext cx="3905795" cy="4163006"/>
          </a:xfrm>
          <a:prstGeom prst="rect">
            <a:avLst/>
          </a:prstGeom>
        </p:spPr>
      </p:pic>
    </p:spTree>
    <p:extLst>
      <p:ext uri="{BB962C8B-B14F-4D97-AF65-F5344CB8AC3E}">
        <p14:creationId xmlns:p14="http://schemas.microsoft.com/office/powerpoint/2010/main" val="18558563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60802" y="518616"/>
            <a:ext cx="10058400" cy="1119116"/>
          </a:xfrm>
        </p:spPr>
        <p:txBody>
          <a:bodyPr>
            <a:normAutofit/>
          </a:bodyPr>
          <a:lstStyle/>
          <a:p>
            <a:r>
              <a:rPr lang="en-US" sz="4000" dirty="0" smtClean="0"/>
              <a:t>Reverse Proxy</a:t>
            </a:r>
            <a:endParaRPr lang="en-US" sz="4000" dirty="0"/>
          </a:p>
        </p:txBody>
      </p:sp>
      <p:sp>
        <p:nvSpPr>
          <p:cNvPr id="3" name="Content Placeholder 2"/>
          <p:cNvSpPr>
            <a:spLocks noGrp="1"/>
          </p:cNvSpPr>
          <p:nvPr>
            <p:ph idx="1"/>
          </p:nvPr>
        </p:nvSpPr>
        <p:spPr>
          <a:xfrm>
            <a:off x="1110928" y="1968563"/>
            <a:ext cx="10058400" cy="4023360"/>
          </a:xfrm>
        </p:spPr>
        <p:txBody>
          <a:bodyPr/>
          <a:lstStyle/>
          <a:p>
            <a:pPr marL="0" indent="0">
              <a:buNone/>
            </a:pPr>
            <a:r>
              <a:rPr lang="en-US" dirty="0" smtClean="0"/>
              <a:t>Client needs to know only about the address of the Reverse Proxy.</a:t>
            </a:r>
          </a:p>
          <a:p>
            <a:pPr marL="0" indent="0">
              <a:buNone/>
            </a:pPr>
            <a:r>
              <a:rPr lang="en-US" dirty="0" smtClean="0"/>
              <a:t>Reverse proxy can also act as load balancer. </a:t>
            </a:r>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7190" y="2947916"/>
            <a:ext cx="3386653" cy="3206299"/>
          </a:xfrm>
          <a:prstGeom prst="rect">
            <a:avLst/>
          </a:prstGeom>
        </p:spPr>
      </p:pic>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0927" y="3073935"/>
            <a:ext cx="3805628" cy="2917988"/>
          </a:xfrm>
          <a:prstGeom prst="rect">
            <a:avLst/>
          </a:prstGeom>
        </p:spPr>
      </p:pic>
    </p:spTree>
    <p:extLst>
      <p:ext uri="{BB962C8B-B14F-4D97-AF65-F5344CB8AC3E}">
        <p14:creationId xmlns:p14="http://schemas.microsoft.com/office/powerpoint/2010/main" val="17137600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60802" y="518616"/>
            <a:ext cx="10058400" cy="1119116"/>
          </a:xfrm>
        </p:spPr>
        <p:txBody>
          <a:bodyPr>
            <a:normAutofit/>
          </a:bodyPr>
          <a:lstStyle/>
          <a:p>
            <a:r>
              <a:rPr lang="en-US" sz="4000" dirty="0" smtClean="0"/>
              <a:t>Modularity</a:t>
            </a:r>
            <a:endParaRPr lang="en-US" sz="4000" dirty="0"/>
          </a:p>
        </p:txBody>
      </p:sp>
      <p:sp>
        <p:nvSpPr>
          <p:cNvPr id="3" name="Content Placeholder 2"/>
          <p:cNvSpPr>
            <a:spLocks noGrp="1"/>
          </p:cNvSpPr>
          <p:nvPr>
            <p:ph idx="1"/>
          </p:nvPr>
        </p:nvSpPr>
        <p:spPr>
          <a:xfrm>
            <a:off x="1110928" y="1968563"/>
            <a:ext cx="10058400" cy="4023360"/>
          </a:xfrm>
        </p:spPr>
        <p:txBody>
          <a:bodyPr/>
          <a:lstStyle/>
          <a:p>
            <a:pPr marL="0" indent="0">
              <a:buNone/>
            </a:pPr>
            <a:r>
              <a:rPr lang="en-US" sz="2400" dirty="0" smtClean="0"/>
              <a:t>Scalable architecture starts with Modularity</a:t>
            </a:r>
          </a:p>
          <a:p>
            <a:pPr>
              <a:buFont typeface="Wingdings" panose="05000000000000000000" pitchFamily="2" charset="2"/>
              <a:buChar char="§"/>
            </a:pPr>
            <a:r>
              <a:rPr lang="en-US" dirty="0" smtClean="0"/>
              <a:t>Provides the foundation for breaking an application into more specialized functions/services.</a:t>
            </a:r>
          </a:p>
        </p:txBody>
      </p:sp>
      <p:grpSp>
        <p:nvGrpSpPr>
          <p:cNvPr id="9" name="Group 8"/>
          <p:cNvGrpSpPr/>
          <p:nvPr/>
        </p:nvGrpSpPr>
        <p:grpSpPr>
          <a:xfrm>
            <a:off x="1779364" y="3256413"/>
            <a:ext cx="8421275" cy="2779990"/>
            <a:chOff x="1779364" y="3256413"/>
            <a:chExt cx="8421275" cy="277999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9364" y="3256413"/>
              <a:ext cx="8421275" cy="1000265"/>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841" y="4172394"/>
              <a:ext cx="2429214" cy="1819529"/>
            </a:xfrm>
            <a:prstGeom prst="rect">
              <a:avLst/>
            </a:prstGeom>
          </p:spPr>
        </p:pic>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6417" y="4631989"/>
              <a:ext cx="1593242" cy="1404414"/>
            </a:xfrm>
            <a:prstGeom prst="rect">
              <a:avLst/>
            </a:prstGeom>
          </p:spPr>
        </p:pic>
      </p:grpSp>
    </p:spTree>
    <p:extLst>
      <p:ext uri="{BB962C8B-B14F-4D97-AF65-F5344CB8AC3E}">
        <p14:creationId xmlns:p14="http://schemas.microsoft.com/office/powerpoint/2010/main" val="23118777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60802" y="518616"/>
            <a:ext cx="10058400" cy="1119116"/>
          </a:xfrm>
        </p:spPr>
        <p:txBody>
          <a:bodyPr>
            <a:normAutofit/>
          </a:bodyPr>
          <a:lstStyle/>
          <a:p>
            <a:r>
              <a:rPr lang="en-US" sz="4000" dirty="0" smtClean="0"/>
              <a:t>Horizontal Scaling Methods</a:t>
            </a:r>
            <a:endParaRPr lang="en-US" sz="4000" dirty="0"/>
          </a:p>
        </p:txBody>
      </p:sp>
      <p:sp>
        <p:nvSpPr>
          <p:cNvPr id="3" name="Content Placeholder 2"/>
          <p:cNvSpPr>
            <a:spLocks noGrp="1"/>
          </p:cNvSpPr>
          <p:nvPr>
            <p:ph idx="1"/>
          </p:nvPr>
        </p:nvSpPr>
        <p:spPr>
          <a:xfrm>
            <a:off x="1110928" y="1968563"/>
            <a:ext cx="10058400" cy="4023360"/>
          </a:xfrm>
        </p:spPr>
        <p:txBody>
          <a:bodyPr/>
          <a:lstStyle/>
          <a:p>
            <a:pPr marL="457200" indent="-457200">
              <a:buFont typeface="+mj-lt"/>
              <a:buAutoNum type="arabicPeriod"/>
            </a:pPr>
            <a:r>
              <a:rPr lang="en-US" b="1" dirty="0" smtClean="0"/>
              <a:t>Services</a:t>
            </a:r>
          </a:p>
          <a:p>
            <a:pPr marL="457200" indent="-457200">
              <a:buFont typeface="+mj-lt"/>
              <a:buAutoNum type="arabicPeriod"/>
            </a:pPr>
            <a:r>
              <a:rPr lang="en-US" b="1" dirty="0" smtClean="0"/>
              <a:t>Replication</a:t>
            </a:r>
          </a:p>
          <a:p>
            <a:pPr marL="749808" lvl="1" indent="-457200">
              <a:buFont typeface="+mj-lt"/>
              <a:buAutoNum type="arabicPeriod"/>
            </a:pPr>
            <a:r>
              <a:rPr lang="en-US" dirty="0" smtClean="0"/>
              <a:t>Stateful </a:t>
            </a:r>
          </a:p>
          <a:p>
            <a:pPr marL="749808" lvl="1" indent="-457200">
              <a:buFont typeface="+mj-lt"/>
              <a:buAutoNum type="arabicPeriod"/>
            </a:pPr>
            <a:r>
              <a:rPr lang="en-US" dirty="0" smtClean="0"/>
              <a:t>Stateless</a:t>
            </a:r>
          </a:p>
          <a:p>
            <a:pPr marL="457200" indent="-457200">
              <a:buFont typeface="+mj-lt"/>
              <a:buAutoNum type="arabicPeriod"/>
            </a:pPr>
            <a:r>
              <a:rPr lang="en-US" b="1" dirty="0" smtClean="0"/>
              <a:t>Portioning</a:t>
            </a:r>
          </a:p>
          <a:p>
            <a:pPr marL="749808" lvl="1" indent="-457200">
              <a:buFont typeface="+mj-lt"/>
              <a:buAutoNum type="arabicPeriod"/>
            </a:pPr>
            <a:r>
              <a:rPr lang="en-US" dirty="0" smtClean="0"/>
              <a:t>Vertical / Functionality Portioning</a:t>
            </a:r>
          </a:p>
          <a:p>
            <a:pPr marL="749808" lvl="1" indent="-457200">
              <a:buFont typeface="+mj-lt"/>
              <a:buAutoNum type="arabicPeriod"/>
            </a:pPr>
            <a:r>
              <a:rPr lang="en-US" dirty="0" smtClean="0"/>
              <a:t>Database portioning</a:t>
            </a:r>
          </a:p>
          <a:p>
            <a:pPr marL="457200" indent="-457200">
              <a:buFont typeface="+mj-lt"/>
              <a:buAutoNum type="arabicPeriod"/>
            </a:pPr>
            <a:r>
              <a:rPr lang="en-US" b="1" dirty="0" smtClean="0"/>
              <a:t>Asynchronous Calls</a:t>
            </a:r>
          </a:p>
        </p:txBody>
      </p:sp>
    </p:spTree>
    <p:extLst>
      <p:ext uri="{BB962C8B-B14F-4D97-AF65-F5344CB8AC3E}">
        <p14:creationId xmlns:p14="http://schemas.microsoft.com/office/powerpoint/2010/main" val="16891347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090" y="2893325"/>
            <a:ext cx="11401819" cy="1715209"/>
          </a:xfrm>
        </p:spPr>
      </p:pic>
      <p:sp>
        <p:nvSpPr>
          <p:cNvPr id="4" name="Title 1"/>
          <p:cNvSpPr>
            <a:spLocks noGrp="1"/>
          </p:cNvSpPr>
          <p:nvPr>
            <p:ph type="title"/>
          </p:nvPr>
        </p:nvSpPr>
        <p:spPr>
          <a:xfrm>
            <a:off x="581192" y="702156"/>
            <a:ext cx="11029616" cy="1013800"/>
          </a:xfrm>
        </p:spPr>
        <p:txBody>
          <a:bodyPr>
            <a:normAutofit/>
          </a:bodyPr>
          <a:lstStyle/>
          <a:p>
            <a:r>
              <a:rPr lang="en-US" sz="4000" dirty="0" smtClean="0"/>
              <a:t>Sample System</a:t>
            </a:r>
            <a:endParaRPr lang="en-US" sz="4000" dirty="0"/>
          </a:p>
        </p:txBody>
      </p:sp>
    </p:spTree>
    <p:extLst>
      <p:ext uri="{BB962C8B-B14F-4D97-AF65-F5344CB8AC3E}">
        <p14:creationId xmlns:p14="http://schemas.microsoft.com/office/powerpoint/2010/main" val="2820772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790" y="696035"/>
            <a:ext cx="10099021" cy="5190209"/>
          </a:xfrm>
          <a:prstGeom prst="rect">
            <a:avLst/>
          </a:prstGeom>
        </p:spPr>
      </p:pic>
    </p:spTree>
    <p:extLst>
      <p:ext uri="{BB962C8B-B14F-4D97-AF65-F5344CB8AC3E}">
        <p14:creationId xmlns:p14="http://schemas.microsoft.com/office/powerpoint/2010/main" val="23777460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376" y="518614"/>
            <a:ext cx="10198276" cy="5431809"/>
          </a:xfrm>
          <a:prstGeom prst="rect">
            <a:avLst/>
          </a:prstGeom>
        </p:spPr>
      </p:pic>
    </p:spTree>
    <p:extLst>
      <p:ext uri="{BB962C8B-B14F-4D97-AF65-F5344CB8AC3E}">
        <p14:creationId xmlns:p14="http://schemas.microsoft.com/office/powerpoint/2010/main" val="37214049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234" y="423080"/>
            <a:ext cx="9933405" cy="5513696"/>
          </a:xfrm>
          <a:prstGeom prst="rect">
            <a:avLst/>
          </a:prstGeom>
        </p:spPr>
      </p:pic>
    </p:spTree>
    <p:extLst>
      <p:ext uri="{BB962C8B-B14F-4D97-AF65-F5344CB8AC3E}">
        <p14:creationId xmlns:p14="http://schemas.microsoft.com/office/powerpoint/2010/main" val="14512489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874" y="805219"/>
            <a:ext cx="10238071" cy="4541782"/>
          </a:xfrm>
          <a:prstGeom prst="rect">
            <a:avLst/>
          </a:prstGeom>
        </p:spPr>
      </p:pic>
    </p:spTree>
    <p:extLst>
      <p:ext uri="{BB962C8B-B14F-4D97-AF65-F5344CB8AC3E}">
        <p14:creationId xmlns:p14="http://schemas.microsoft.com/office/powerpoint/2010/main" val="15006589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38" y="477672"/>
            <a:ext cx="10005255" cy="5258625"/>
          </a:xfrm>
          <a:prstGeom prst="rect">
            <a:avLst/>
          </a:prstGeom>
        </p:spPr>
      </p:pic>
    </p:spTree>
    <p:extLst>
      <p:ext uri="{BB962C8B-B14F-4D97-AF65-F5344CB8AC3E}">
        <p14:creationId xmlns:p14="http://schemas.microsoft.com/office/powerpoint/2010/main" val="7201904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847" y="586855"/>
            <a:ext cx="10098145" cy="5126910"/>
          </a:xfrm>
          <a:prstGeom prst="rect">
            <a:avLst/>
          </a:prstGeom>
        </p:spPr>
      </p:pic>
    </p:spTree>
    <p:extLst>
      <p:ext uri="{BB962C8B-B14F-4D97-AF65-F5344CB8AC3E}">
        <p14:creationId xmlns:p14="http://schemas.microsoft.com/office/powerpoint/2010/main" val="6732473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6176" y="1895512"/>
            <a:ext cx="3724795" cy="4258269"/>
          </a:xfrm>
          <a:prstGeom prst="rect">
            <a:avLst/>
          </a:prstGeom>
        </p:spPr>
      </p:pic>
      <p:sp>
        <p:nvSpPr>
          <p:cNvPr id="3" name="Title 1"/>
          <p:cNvSpPr>
            <a:spLocks noGrp="1"/>
          </p:cNvSpPr>
          <p:nvPr>
            <p:ph type="title"/>
          </p:nvPr>
        </p:nvSpPr>
        <p:spPr>
          <a:xfrm>
            <a:off x="960802" y="518616"/>
            <a:ext cx="10058400" cy="1119116"/>
          </a:xfrm>
        </p:spPr>
        <p:txBody>
          <a:bodyPr>
            <a:normAutofit/>
          </a:bodyPr>
          <a:lstStyle/>
          <a:p>
            <a:r>
              <a:rPr lang="en-US" sz="4000" dirty="0" smtClean="0"/>
              <a:t>Microservices</a:t>
            </a:r>
            <a:endParaRPr lang="en-US" sz="4000"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084" y="2036873"/>
            <a:ext cx="3495280" cy="3975548"/>
          </a:xfrm>
          <a:prstGeom prst="rect">
            <a:avLst/>
          </a:prstGeom>
        </p:spPr>
      </p:pic>
    </p:spTree>
    <p:extLst>
      <p:ext uri="{BB962C8B-B14F-4D97-AF65-F5344CB8AC3E}">
        <p14:creationId xmlns:p14="http://schemas.microsoft.com/office/powerpoint/2010/main" val="9056648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116" y="368489"/>
            <a:ext cx="10391190" cy="5610579"/>
          </a:xfrm>
          <a:prstGeom prst="rect">
            <a:avLst/>
          </a:prstGeom>
        </p:spPr>
      </p:pic>
    </p:spTree>
    <p:extLst>
      <p:ext uri="{BB962C8B-B14F-4D97-AF65-F5344CB8AC3E}">
        <p14:creationId xmlns:p14="http://schemas.microsoft.com/office/powerpoint/2010/main" val="23875087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456" y="409433"/>
            <a:ext cx="10688434" cy="5595581"/>
          </a:xfrm>
          <a:prstGeom prst="rect">
            <a:avLst/>
          </a:prstGeom>
        </p:spPr>
      </p:pic>
    </p:spTree>
    <p:extLst>
      <p:ext uri="{BB962C8B-B14F-4D97-AF65-F5344CB8AC3E}">
        <p14:creationId xmlns:p14="http://schemas.microsoft.com/office/powerpoint/2010/main" val="5711801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724" y="586855"/>
            <a:ext cx="9974243" cy="5349920"/>
          </a:xfrm>
          <a:prstGeom prst="rect">
            <a:avLst/>
          </a:prstGeom>
        </p:spPr>
      </p:pic>
    </p:spTree>
    <p:extLst>
      <p:ext uri="{BB962C8B-B14F-4D97-AF65-F5344CB8AC3E}">
        <p14:creationId xmlns:p14="http://schemas.microsoft.com/office/powerpoint/2010/main" val="23226384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1192814" y="2628695"/>
            <a:ext cx="6572762" cy="796893"/>
          </a:xfrm>
        </p:spPr>
        <p:txBody>
          <a:bodyPr>
            <a:normAutofit/>
          </a:bodyPr>
          <a:lstStyle/>
          <a:p>
            <a:r>
              <a:rPr lang="en-US" sz="4000" dirty="0" smtClean="0"/>
              <a:t>Performance</a:t>
            </a:r>
            <a:endParaRPr lang="en-US" sz="4000" dirty="0"/>
          </a:p>
        </p:txBody>
      </p:sp>
    </p:spTree>
    <p:extLst>
      <p:ext uri="{BB962C8B-B14F-4D97-AF65-F5344CB8AC3E}">
        <p14:creationId xmlns:p14="http://schemas.microsoft.com/office/powerpoint/2010/main" val="33521734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801856"/>
            <a:ext cx="10515600" cy="740343"/>
          </a:xfrm>
        </p:spPr>
        <p:txBody>
          <a:bodyPr>
            <a:normAutofit/>
          </a:bodyPr>
          <a:lstStyle/>
          <a:p>
            <a:pPr algn="ctr"/>
            <a:r>
              <a:rPr lang="en-US" sz="4000" dirty="0" smtClean="0"/>
              <a:t> </a:t>
            </a:r>
            <a:endParaRPr lang="en-US" sz="4000" dirty="0"/>
          </a:p>
        </p:txBody>
      </p:sp>
      <p:sp>
        <p:nvSpPr>
          <p:cNvPr id="3" name="Content Placeholder 2"/>
          <p:cNvSpPr>
            <a:spLocks noGrp="1"/>
          </p:cNvSpPr>
          <p:nvPr>
            <p:ph idx="1"/>
          </p:nvPr>
        </p:nvSpPr>
        <p:spPr>
          <a:xfrm>
            <a:off x="2792130" y="2947916"/>
            <a:ext cx="6911428" cy="1897040"/>
          </a:xfrm>
        </p:spPr>
        <p:txBody>
          <a:bodyPr>
            <a:normAutofit/>
          </a:bodyPr>
          <a:lstStyle/>
          <a:p>
            <a:pPr marL="0" indent="0" algn="ctr">
              <a:buNone/>
            </a:pPr>
            <a:r>
              <a:rPr lang="en-US" sz="4400" b="1" dirty="0" smtClean="0"/>
              <a:t>HAVE A GOOD DAY</a:t>
            </a:r>
            <a:r>
              <a:rPr lang="en-US" sz="4400" b="1" dirty="0"/>
              <a:t>!</a:t>
            </a:r>
          </a:p>
        </p:txBody>
      </p:sp>
    </p:spTree>
    <p:extLst>
      <p:ext uri="{BB962C8B-B14F-4D97-AF65-F5344CB8AC3E}">
        <p14:creationId xmlns:p14="http://schemas.microsoft.com/office/powerpoint/2010/main" val="3164143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1192" y="2010770"/>
            <a:ext cx="7157089" cy="2520287"/>
          </a:xfrm>
        </p:spPr>
        <p:txBody>
          <a:bodyPr>
            <a:noAutofit/>
          </a:bodyPr>
          <a:lstStyle/>
          <a:p>
            <a:pPr marL="0" indent="0">
              <a:buNone/>
            </a:pPr>
            <a:r>
              <a:rPr lang="en-US" sz="2400" dirty="0" smtClean="0">
                <a:latin typeface="Calibri" panose="020F0502020204030204" pitchFamily="34" charset="0"/>
                <a:cs typeface="Calibri" panose="020F0502020204030204" pitchFamily="34" charset="0"/>
              </a:rPr>
              <a:t>Measure of how fast or responsive a system is under</a:t>
            </a:r>
          </a:p>
          <a:p>
            <a:pPr>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A given workload</a:t>
            </a:r>
          </a:p>
          <a:p>
            <a:pPr lvl="2">
              <a:buFont typeface="Wingdings" panose="05000000000000000000" pitchFamily="2" charset="2"/>
              <a:buChar char="§"/>
            </a:pPr>
            <a:r>
              <a:rPr lang="en-US" dirty="0" smtClean="0">
                <a:latin typeface="Calibri" panose="020F0502020204030204" pitchFamily="34" charset="0"/>
                <a:cs typeface="Calibri" panose="020F0502020204030204" pitchFamily="34" charset="0"/>
              </a:rPr>
              <a:t>Backend data</a:t>
            </a:r>
          </a:p>
          <a:p>
            <a:pPr lvl="2">
              <a:buFont typeface="Wingdings" panose="05000000000000000000" pitchFamily="2" charset="2"/>
              <a:buChar char="§"/>
            </a:pPr>
            <a:r>
              <a:rPr lang="en-US" dirty="0" smtClean="0">
                <a:latin typeface="Calibri" panose="020F0502020204030204" pitchFamily="34" charset="0"/>
                <a:cs typeface="Calibri" panose="020F0502020204030204" pitchFamily="34" charset="0"/>
              </a:rPr>
              <a:t>Request Volume</a:t>
            </a:r>
          </a:p>
          <a:p>
            <a:pPr>
              <a:buFont typeface="Wingdings" panose="05000000000000000000" pitchFamily="2" charset="2"/>
              <a:buChar char="§"/>
            </a:pPr>
            <a:r>
              <a:rPr lang="en-US" sz="2400" dirty="0" smtClean="0">
                <a:latin typeface="Calibri" panose="020F0502020204030204" pitchFamily="34" charset="0"/>
                <a:cs typeface="Calibri" panose="020F0502020204030204" pitchFamily="34" charset="0"/>
              </a:rPr>
              <a:t>A given hardware</a:t>
            </a:r>
          </a:p>
          <a:p>
            <a:pPr lvl="2">
              <a:buFont typeface="Wingdings" panose="05000000000000000000" pitchFamily="2" charset="2"/>
              <a:buChar char="§"/>
            </a:pPr>
            <a:r>
              <a:rPr lang="en-US" dirty="0" smtClean="0">
                <a:latin typeface="Calibri" panose="020F0502020204030204" pitchFamily="34" charset="0"/>
                <a:cs typeface="Calibri" panose="020F0502020204030204" pitchFamily="34" charset="0"/>
              </a:rPr>
              <a:t>Kind</a:t>
            </a:r>
          </a:p>
          <a:p>
            <a:pPr lvl="2">
              <a:buFont typeface="Wingdings" panose="05000000000000000000" pitchFamily="2" charset="2"/>
              <a:buChar char="§"/>
            </a:pPr>
            <a:r>
              <a:rPr lang="en-US" dirty="0" smtClean="0">
                <a:latin typeface="Calibri" panose="020F0502020204030204" pitchFamily="34" charset="0"/>
                <a:cs typeface="Calibri" panose="020F0502020204030204" pitchFamily="34" charset="0"/>
              </a:rPr>
              <a:t>capacity</a:t>
            </a:r>
            <a:endParaRPr lang="en-US" dirty="0">
              <a:latin typeface="Calibri" panose="020F0502020204030204" pitchFamily="34" charset="0"/>
              <a:cs typeface="Calibri" panose="020F0502020204030204" pitchFamily="34" charset="0"/>
            </a:endParaRPr>
          </a:p>
        </p:txBody>
      </p:sp>
      <p:sp>
        <p:nvSpPr>
          <p:cNvPr id="4" name="Title 1"/>
          <p:cNvSpPr>
            <a:spLocks noGrp="1"/>
          </p:cNvSpPr>
          <p:nvPr>
            <p:ph type="title"/>
          </p:nvPr>
        </p:nvSpPr>
        <p:spPr>
          <a:xfrm>
            <a:off x="581192" y="661212"/>
            <a:ext cx="11029616" cy="1013800"/>
          </a:xfrm>
        </p:spPr>
        <p:txBody>
          <a:bodyPr>
            <a:normAutofit/>
          </a:bodyPr>
          <a:lstStyle/>
          <a:p>
            <a:r>
              <a:rPr lang="en-US" sz="4000" dirty="0" smtClean="0"/>
              <a:t>Performance</a:t>
            </a:r>
            <a:endParaRPr lang="en-US" sz="4000" dirty="0"/>
          </a:p>
        </p:txBody>
      </p:sp>
      <p:pic>
        <p:nvPicPr>
          <p:cNvPr id="5" name="Content Placeholder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7240" y="4196392"/>
            <a:ext cx="8913245" cy="1340846"/>
          </a:xfrm>
          <a:prstGeom prst="rect">
            <a:avLst/>
          </a:prstGeom>
        </p:spPr>
      </p:pic>
    </p:spTree>
    <p:extLst>
      <p:ext uri="{BB962C8B-B14F-4D97-AF65-F5344CB8AC3E}">
        <p14:creationId xmlns:p14="http://schemas.microsoft.com/office/powerpoint/2010/main" val="36235719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8613" y="1997111"/>
            <a:ext cx="7757590" cy="609600"/>
          </a:xfrm>
        </p:spPr>
        <p:txBody>
          <a:bodyPr>
            <a:noAutofit/>
          </a:bodyPr>
          <a:lstStyle/>
          <a:p>
            <a:pPr marL="0" indent="0">
              <a:buNone/>
            </a:pPr>
            <a:r>
              <a:rPr lang="en-US" sz="2400" dirty="0" smtClean="0">
                <a:latin typeface="Calibri" panose="020F0502020204030204" pitchFamily="34" charset="0"/>
                <a:cs typeface="Calibri" panose="020F0502020204030204" pitchFamily="34" charset="0"/>
              </a:rPr>
              <a:t>How to spot a performance problem? How does it look like?</a:t>
            </a:r>
          </a:p>
        </p:txBody>
      </p:sp>
      <p:sp>
        <p:nvSpPr>
          <p:cNvPr id="4" name="Title 1"/>
          <p:cNvSpPr>
            <a:spLocks noGrp="1"/>
          </p:cNvSpPr>
          <p:nvPr>
            <p:ph type="title"/>
          </p:nvPr>
        </p:nvSpPr>
        <p:spPr>
          <a:xfrm>
            <a:off x="581192" y="661212"/>
            <a:ext cx="11029616" cy="1013800"/>
          </a:xfrm>
        </p:spPr>
        <p:txBody>
          <a:bodyPr>
            <a:normAutofit/>
          </a:bodyPr>
          <a:lstStyle/>
          <a:p>
            <a:r>
              <a:rPr lang="en-US" sz="4000" dirty="0" smtClean="0"/>
              <a:t>Performance Problems</a:t>
            </a:r>
            <a:endParaRPr lang="en-US" sz="4000" dirty="0"/>
          </a:p>
        </p:txBody>
      </p:sp>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493" y="2606711"/>
            <a:ext cx="8993874" cy="3551319"/>
          </a:xfrm>
          <a:prstGeom prst="rect">
            <a:avLst/>
          </a:prstGeom>
        </p:spPr>
      </p:pic>
    </p:spTree>
    <p:extLst>
      <p:ext uri="{BB962C8B-B14F-4D97-AF65-F5344CB8AC3E}">
        <p14:creationId xmlns:p14="http://schemas.microsoft.com/office/powerpoint/2010/main" val="4760861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05719" y="1997110"/>
            <a:ext cx="4203510" cy="4089791"/>
          </a:xfrm>
        </p:spPr>
        <p:txBody>
          <a:bodyPr>
            <a:noAutofit/>
          </a:bodyPr>
          <a:lstStyle/>
          <a:p>
            <a:pPr marL="0" indent="0">
              <a:buNone/>
            </a:pPr>
            <a:r>
              <a:rPr lang="en-US" sz="2400" dirty="0" smtClean="0">
                <a:latin typeface="Calibri" panose="020F0502020204030204" pitchFamily="34" charset="0"/>
                <a:cs typeface="Calibri" panose="020F0502020204030204" pitchFamily="34" charset="0"/>
              </a:rPr>
              <a:t>Efficiency</a:t>
            </a:r>
          </a:p>
          <a:p>
            <a:pPr marL="635508" lvl="1" indent="-342900"/>
            <a:r>
              <a:rPr lang="en-US" sz="2200" dirty="0" smtClean="0">
                <a:latin typeface="Calibri" panose="020F0502020204030204" pitchFamily="34" charset="0"/>
                <a:cs typeface="Calibri" panose="020F0502020204030204" pitchFamily="34" charset="0"/>
              </a:rPr>
              <a:t>Efficient Resource Utilization</a:t>
            </a:r>
          </a:p>
          <a:p>
            <a:pPr marL="1126998" lvl="4" indent="-285750"/>
            <a:r>
              <a:rPr lang="en-US" sz="1600" dirty="0" smtClean="0">
                <a:latin typeface="Calibri" panose="020F0502020204030204" pitchFamily="34" charset="0"/>
                <a:cs typeface="Calibri" panose="020F0502020204030204" pitchFamily="34" charset="0"/>
              </a:rPr>
              <a:t>IO- Network, Memory, Disk</a:t>
            </a:r>
          </a:p>
          <a:p>
            <a:pPr marL="1126998" lvl="4" indent="-285750"/>
            <a:r>
              <a:rPr lang="en-US" sz="1600" dirty="0" smtClean="0">
                <a:latin typeface="Calibri" panose="020F0502020204030204" pitchFamily="34" charset="0"/>
                <a:cs typeface="Calibri" panose="020F0502020204030204" pitchFamily="34" charset="0"/>
              </a:rPr>
              <a:t>CPU</a:t>
            </a:r>
          </a:p>
          <a:p>
            <a:pPr marL="1126998" lvl="4" indent="-285750"/>
            <a:endParaRPr lang="en-US" sz="1600" dirty="0">
              <a:latin typeface="Calibri" panose="020F0502020204030204" pitchFamily="34" charset="0"/>
              <a:cs typeface="Calibri" panose="020F0502020204030204" pitchFamily="34" charset="0"/>
            </a:endParaRPr>
          </a:p>
          <a:p>
            <a:pPr marL="0" indent="0">
              <a:buNone/>
            </a:pPr>
            <a:r>
              <a:rPr lang="en-US" sz="2400" dirty="0" smtClean="0">
                <a:latin typeface="Calibri" panose="020F0502020204030204" pitchFamily="34" charset="0"/>
                <a:cs typeface="Calibri" panose="020F0502020204030204" pitchFamily="34" charset="0"/>
              </a:rPr>
              <a:t>Efficient Logic</a:t>
            </a:r>
          </a:p>
          <a:p>
            <a:pPr marL="761238" lvl="2" indent="-285750"/>
            <a:r>
              <a:rPr lang="en-US" dirty="0" smtClean="0">
                <a:latin typeface="Calibri" panose="020F0502020204030204" pitchFamily="34" charset="0"/>
                <a:cs typeface="Calibri" panose="020F0502020204030204" pitchFamily="34" charset="0"/>
              </a:rPr>
              <a:t>Algorithms</a:t>
            </a:r>
          </a:p>
          <a:p>
            <a:pPr marL="761238" lvl="2" indent="-285750"/>
            <a:r>
              <a:rPr lang="en-US" dirty="0" smtClean="0">
                <a:latin typeface="Calibri" panose="020F0502020204030204" pitchFamily="34" charset="0"/>
                <a:cs typeface="Calibri" panose="020F0502020204030204" pitchFamily="34" charset="0"/>
              </a:rPr>
              <a:t>DB Queries</a:t>
            </a:r>
          </a:p>
          <a:p>
            <a:pPr marL="761238" lvl="2" indent="-285750"/>
            <a:endParaRPr lang="en-US" dirty="0" smtClean="0">
              <a:latin typeface="Calibri" panose="020F0502020204030204" pitchFamily="34" charset="0"/>
              <a:cs typeface="Calibri" panose="020F0502020204030204" pitchFamily="34" charset="0"/>
            </a:endParaRPr>
          </a:p>
          <a:p>
            <a:pPr marL="0" indent="0">
              <a:buNone/>
            </a:pPr>
            <a:r>
              <a:rPr lang="en-US" sz="2400" dirty="0" smtClean="0">
                <a:latin typeface="Calibri" panose="020F0502020204030204" pitchFamily="34" charset="0"/>
                <a:cs typeface="Calibri" panose="020F0502020204030204" pitchFamily="34" charset="0"/>
              </a:rPr>
              <a:t>Efficient Data Storage</a:t>
            </a:r>
          </a:p>
          <a:p>
            <a:pPr marL="761238" lvl="2" indent="-285750"/>
            <a:r>
              <a:rPr lang="en-US" dirty="0" smtClean="0">
                <a:latin typeface="Calibri" panose="020F0502020204030204" pitchFamily="34" charset="0"/>
                <a:cs typeface="Calibri" panose="020F0502020204030204" pitchFamily="34" charset="0"/>
              </a:rPr>
              <a:t>Data Structures</a:t>
            </a:r>
          </a:p>
          <a:p>
            <a:pPr marL="761238" lvl="2" indent="-285750"/>
            <a:r>
              <a:rPr lang="en-US" dirty="0" smtClean="0">
                <a:latin typeface="Calibri" panose="020F0502020204030204" pitchFamily="34" charset="0"/>
                <a:cs typeface="Calibri" panose="020F0502020204030204" pitchFamily="34" charset="0"/>
              </a:rPr>
              <a:t>DB Schema</a:t>
            </a:r>
          </a:p>
          <a:p>
            <a:pPr marL="0" indent="0">
              <a:buNone/>
            </a:pPr>
            <a:endParaRPr lang="en-US" sz="2200" dirty="0" smtClean="0">
              <a:latin typeface="Calibri" panose="020F0502020204030204" pitchFamily="34" charset="0"/>
              <a:cs typeface="Calibri" panose="020F0502020204030204" pitchFamily="34" charset="0"/>
            </a:endParaRPr>
          </a:p>
        </p:txBody>
      </p:sp>
      <p:sp>
        <p:nvSpPr>
          <p:cNvPr id="4" name="Title 1"/>
          <p:cNvSpPr>
            <a:spLocks noGrp="1"/>
          </p:cNvSpPr>
          <p:nvPr>
            <p:ph type="title"/>
          </p:nvPr>
        </p:nvSpPr>
        <p:spPr>
          <a:xfrm>
            <a:off x="581192" y="661212"/>
            <a:ext cx="11029616" cy="1013800"/>
          </a:xfrm>
        </p:spPr>
        <p:txBody>
          <a:bodyPr>
            <a:normAutofit/>
          </a:bodyPr>
          <a:lstStyle/>
          <a:p>
            <a:r>
              <a:rPr lang="en-US" sz="4000" dirty="0" smtClean="0"/>
              <a:t>Performance Principles</a:t>
            </a:r>
            <a:endParaRPr lang="en-US" sz="4000" dirty="0"/>
          </a:p>
        </p:txBody>
      </p:sp>
      <p:sp>
        <p:nvSpPr>
          <p:cNvPr id="5" name="Content Placeholder 2"/>
          <p:cNvSpPr txBox="1">
            <a:spLocks/>
          </p:cNvSpPr>
          <p:nvPr/>
        </p:nvSpPr>
        <p:spPr>
          <a:xfrm>
            <a:off x="6812508" y="2015295"/>
            <a:ext cx="4203510" cy="3480178"/>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rgbClr val="E48312"/>
              </a:buClr>
              <a:buFont typeface="Calibri" panose="020F0502020204030204" pitchFamily="34" charset="0"/>
              <a:buNone/>
            </a:pPr>
            <a:r>
              <a:rPr lang="en-US" sz="2400" dirty="0" smtClean="0">
                <a:solidFill>
                  <a:srgbClr val="000000">
                    <a:lumMod val="75000"/>
                    <a:lumOff val="25000"/>
                  </a:srgbClr>
                </a:solidFill>
                <a:cs typeface="Calibri" panose="020F0502020204030204" pitchFamily="34" charset="0"/>
              </a:rPr>
              <a:t>Caching</a:t>
            </a:r>
          </a:p>
          <a:p>
            <a:pPr marL="0" indent="0">
              <a:buClr>
                <a:srgbClr val="E48312"/>
              </a:buClr>
              <a:buFont typeface="Calibri" panose="020F0502020204030204" pitchFamily="34" charset="0"/>
              <a:buNone/>
            </a:pPr>
            <a:endParaRPr lang="en-US" sz="1600" dirty="0" smtClean="0">
              <a:solidFill>
                <a:srgbClr val="000000">
                  <a:lumMod val="75000"/>
                  <a:lumOff val="25000"/>
                </a:srgbClr>
              </a:solidFill>
              <a:cs typeface="Calibri" panose="020F0502020204030204" pitchFamily="34" charset="0"/>
            </a:endParaRPr>
          </a:p>
          <a:p>
            <a:pPr marL="0" indent="0">
              <a:buClr>
                <a:srgbClr val="E48312"/>
              </a:buClr>
              <a:buFont typeface="Calibri" panose="020F0502020204030204" pitchFamily="34" charset="0"/>
              <a:buNone/>
            </a:pPr>
            <a:r>
              <a:rPr lang="en-US" sz="2400" dirty="0" smtClean="0">
                <a:solidFill>
                  <a:srgbClr val="000000">
                    <a:lumMod val="75000"/>
                    <a:lumOff val="25000"/>
                  </a:srgbClr>
                </a:solidFill>
                <a:cs typeface="Calibri" panose="020F0502020204030204" pitchFamily="34" charset="0"/>
              </a:rPr>
              <a:t>Concurrency</a:t>
            </a:r>
          </a:p>
          <a:p>
            <a:pPr marL="761238" lvl="2" indent="-285750">
              <a:buClr>
                <a:srgbClr val="E48312"/>
              </a:buClr>
            </a:pPr>
            <a:r>
              <a:rPr lang="en-US" sz="1800" b="1" dirty="0" smtClean="0">
                <a:solidFill>
                  <a:srgbClr val="000000">
                    <a:lumMod val="75000"/>
                    <a:lumOff val="25000"/>
                  </a:srgbClr>
                </a:solidFill>
                <a:cs typeface="Calibri" panose="020F0502020204030204" pitchFamily="34" charset="0"/>
              </a:rPr>
              <a:t>Hardware</a:t>
            </a:r>
          </a:p>
          <a:p>
            <a:pPr marL="761238" lvl="2" indent="-285750">
              <a:buClr>
                <a:srgbClr val="E48312"/>
              </a:buClr>
            </a:pPr>
            <a:r>
              <a:rPr lang="en-US" sz="1800" b="1" dirty="0" smtClean="0">
                <a:solidFill>
                  <a:srgbClr val="000000">
                    <a:lumMod val="75000"/>
                    <a:lumOff val="25000"/>
                  </a:srgbClr>
                </a:solidFill>
                <a:cs typeface="Calibri" panose="020F0502020204030204" pitchFamily="34" charset="0"/>
              </a:rPr>
              <a:t>Software</a:t>
            </a:r>
          </a:p>
          <a:p>
            <a:pPr marL="1126998" lvl="4" indent="-285750">
              <a:buClr>
                <a:srgbClr val="E48312"/>
              </a:buClr>
            </a:pPr>
            <a:r>
              <a:rPr lang="en-US" dirty="0" smtClean="0">
                <a:solidFill>
                  <a:srgbClr val="000000">
                    <a:lumMod val="75000"/>
                    <a:lumOff val="25000"/>
                  </a:srgbClr>
                </a:solidFill>
                <a:cs typeface="Calibri" panose="020F0502020204030204" pitchFamily="34" charset="0"/>
              </a:rPr>
              <a:t>Queuing</a:t>
            </a:r>
          </a:p>
          <a:p>
            <a:pPr marL="1126998" lvl="4" indent="-285750">
              <a:buClr>
                <a:srgbClr val="E48312"/>
              </a:buClr>
            </a:pPr>
            <a:r>
              <a:rPr lang="en-US" dirty="0" smtClean="0">
                <a:solidFill>
                  <a:srgbClr val="000000">
                    <a:lumMod val="75000"/>
                    <a:lumOff val="25000"/>
                  </a:srgbClr>
                </a:solidFill>
                <a:cs typeface="Calibri" panose="020F0502020204030204" pitchFamily="34" charset="0"/>
              </a:rPr>
              <a:t>Coherence</a:t>
            </a:r>
          </a:p>
          <a:p>
            <a:pPr marL="761238" lvl="2" indent="-285750">
              <a:buClr>
                <a:srgbClr val="E48312"/>
              </a:buClr>
            </a:pPr>
            <a:r>
              <a:rPr lang="en-US" sz="1800" b="1" dirty="0" smtClean="0">
                <a:solidFill>
                  <a:srgbClr val="000000">
                    <a:lumMod val="75000"/>
                    <a:lumOff val="25000"/>
                  </a:srgbClr>
                </a:solidFill>
                <a:cs typeface="Calibri" panose="020F0502020204030204" pitchFamily="34" charset="0"/>
              </a:rPr>
              <a:t>Capacity</a:t>
            </a:r>
          </a:p>
          <a:p>
            <a:pPr marL="761238" lvl="2" indent="-285750">
              <a:buClr>
                <a:srgbClr val="E48312"/>
              </a:buClr>
            </a:pPr>
            <a:endParaRPr lang="en-US" dirty="0" smtClean="0">
              <a:solidFill>
                <a:srgbClr val="000000">
                  <a:lumMod val="75000"/>
                  <a:lumOff val="25000"/>
                </a:srgbClr>
              </a:solidFill>
              <a:cs typeface="Calibri" panose="020F0502020204030204" pitchFamily="34" charset="0"/>
            </a:endParaRPr>
          </a:p>
        </p:txBody>
      </p:sp>
    </p:spTree>
    <p:extLst>
      <p:ext uri="{BB962C8B-B14F-4D97-AF65-F5344CB8AC3E}">
        <p14:creationId xmlns:p14="http://schemas.microsoft.com/office/powerpoint/2010/main" val="41192799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85658" y="210836"/>
            <a:ext cx="11029616" cy="1013800"/>
          </a:xfrm>
        </p:spPr>
        <p:txBody>
          <a:bodyPr>
            <a:normAutofit/>
          </a:bodyPr>
          <a:lstStyle/>
          <a:p>
            <a:r>
              <a:rPr lang="en-US" sz="4000" dirty="0" smtClean="0"/>
              <a:t>Performance Objectives</a:t>
            </a:r>
            <a:endParaRPr lang="en-US" sz="4000" dirty="0"/>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975" y="1415704"/>
            <a:ext cx="9626216" cy="4602827"/>
          </a:xfrm>
          <a:prstGeom prst="rect">
            <a:avLst/>
          </a:prstGeom>
        </p:spPr>
      </p:pic>
    </p:spTree>
    <p:extLst>
      <p:ext uri="{BB962C8B-B14F-4D97-AF65-F5344CB8AC3E}">
        <p14:creationId xmlns:p14="http://schemas.microsoft.com/office/powerpoint/2010/main" val="39064758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5468" y="1692322"/>
            <a:ext cx="4585647" cy="4640239"/>
          </a:xfrm>
        </p:spPr>
        <p:txBody>
          <a:bodyPr>
            <a:noAutofit/>
          </a:bodyPr>
          <a:lstStyle/>
          <a:p>
            <a:pPr marL="0" indent="0">
              <a:buNone/>
            </a:pPr>
            <a:r>
              <a:rPr lang="en-US" b="1" dirty="0" smtClean="0">
                <a:latin typeface="Calibri" panose="020F0502020204030204" pitchFamily="34" charset="0"/>
                <a:cs typeface="Calibri" panose="020F0502020204030204" pitchFamily="34" charset="0"/>
              </a:rPr>
              <a:t>Latency</a:t>
            </a:r>
          </a:p>
          <a:p>
            <a:pPr marL="1126998" lvl="4" indent="-285750"/>
            <a:r>
              <a:rPr lang="en-US" sz="1600" dirty="0" smtClean="0">
                <a:latin typeface="Calibri" panose="020F0502020204030204" pitchFamily="34" charset="0"/>
                <a:cs typeface="Calibri" panose="020F0502020204030204" pitchFamily="34" charset="0"/>
              </a:rPr>
              <a:t>Affects– User Experience</a:t>
            </a:r>
          </a:p>
          <a:p>
            <a:pPr marL="1126998" lvl="4" indent="-285750"/>
            <a:r>
              <a:rPr lang="en-US" sz="1600" dirty="0" smtClean="0">
                <a:latin typeface="Calibri" panose="020F0502020204030204" pitchFamily="34" charset="0"/>
                <a:cs typeface="Calibri" panose="020F0502020204030204" pitchFamily="34" charset="0"/>
              </a:rPr>
              <a:t>Desired– As low as possible</a:t>
            </a:r>
            <a:endParaRPr lang="en-US" sz="1600" dirty="0">
              <a:latin typeface="Calibri" panose="020F0502020204030204" pitchFamily="34" charset="0"/>
              <a:cs typeface="Calibri" panose="020F0502020204030204" pitchFamily="34" charset="0"/>
            </a:endParaRPr>
          </a:p>
          <a:p>
            <a:pPr marL="0" indent="0">
              <a:buNone/>
            </a:pPr>
            <a:r>
              <a:rPr lang="en-US" b="1" dirty="0" smtClean="0">
                <a:latin typeface="Calibri" panose="020F0502020204030204" pitchFamily="34" charset="0"/>
                <a:cs typeface="Calibri" panose="020F0502020204030204" pitchFamily="34" charset="0"/>
              </a:rPr>
              <a:t>Throughput</a:t>
            </a:r>
          </a:p>
          <a:p>
            <a:pPr marL="1126998" lvl="4" indent="-285750"/>
            <a:r>
              <a:rPr lang="en-US" sz="1600" dirty="0">
                <a:latin typeface="Calibri" panose="020F0502020204030204" pitchFamily="34" charset="0"/>
                <a:cs typeface="Calibri" panose="020F0502020204030204" pitchFamily="34" charset="0"/>
              </a:rPr>
              <a:t>Affects– </a:t>
            </a:r>
            <a:r>
              <a:rPr lang="en-US" sz="1600" dirty="0" smtClean="0">
                <a:latin typeface="Calibri" panose="020F0502020204030204" pitchFamily="34" charset="0"/>
                <a:cs typeface="Calibri" panose="020F0502020204030204" pitchFamily="34" charset="0"/>
              </a:rPr>
              <a:t>Number of users that can be supported</a:t>
            </a:r>
            <a:endParaRPr lang="en-US" sz="1600" dirty="0">
              <a:latin typeface="Calibri" panose="020F0502020204030204" pitchFamily="34" charset="0"/>
              <a:cs typeface="Calibri" panose="020F0502020204030204" pitchFamily="34" charset="0"/>
            </a:endParaRPr>
          </a:p>
          <a:p>
            <a:pPr marL="1126998" lvl="4" indent="-285750"/>
            <a:r>
              <a:rPr lang="en-US" sz="1600" dirty="0">
                <a:latin typeface="Calibri" panose="020F0502020204030204" pitchFamily="34" charset="0"/>
                <a:cs typeface="Calibri" panose="020F0502020204030204" pitchFamily="34" charset="0"/>
              </a:rPr>
              <a:t>Desired– </a:t>
            </a:r>
            <a:r>
              <a:rPr lang="en-US" sz="1600" dirty="0" smtClean="0">
                <a:latin typeface="Calibri" panose="020F0502020204030204" pitchFamily="34" charset="0"/>
                <a:cs typeface="Calibri" panose="020F0502020204030204" pitchFamily="34" charset="0"/>
              </a:rPr>
              <a:t>Greater than the request rate</a:t>
            </a:r>
            <a:endParaRPr lang="en-US" dirty="0" smtClean="0">
              <a:latin typeface="Calibri" panose="020F0502020204030204" pitchFamily="34" charset="0"/>
              <a:cs typeface="Calibri" panose="020F0502020204030204" pitchFamily="34" charset="0"/>
            </a:endParaRPr>
          </a:p>
          <a:p>
            <a:pPr marL="0" indent="0">
              <a:buNone/>
            </a:pPr>
            <a:r>
              <a:rPr lang="en-US" b="1" dirty="0">
                <a:latin typeface="Calibri" panose="020F0502020204030204" pitchFamily="34" charset="0"/>
                <a:cs typeface="Calibri" panose="020F0502020204030204" pitchFamily="34" charset="0"/>
              </a:rPr>
              <a:t>Errors</a:t>
            </a:r>
          </a:p>
          <a:p>
            <a:pPr marL="1126998" lvl="4" indent="-285750"/>
            <a:r>
              <a:rPr lang="en-US" sz="1600" dirty="0">
                <a:latin typeface="Calibri" panose="020F0502020204030204" pitchFamily="34" charset="0"/>
                <a:cs typeface="Calibri" panose="020F0502020204030204" pitchFamily="34" charset="0"/>
              </a:rPr>
              <a:t>Affects– </a:t>
            </a:r>
            <a:r>
              <a:rPr lang="en-US" sz="1600" dirty="0" smtClean="0">
                <a:latin typeface="Calibri" panose="020F0502020204030204" pitchFamily="34" charset="0"/>
                <a:cs typeface="Calibri" panose="020F0502020204030204" pitchFamily="34" charset="0"/>
              </a:rPr>
              <a:t>Functional Correctness</a:t>
            </a:r>
            <a:endParaRPr lang="en-US" sz="1600" dirty="0">
              <a:latin typeface="Calibri" panose="020F0502020204030204" pitchFamily="34" charset="0"/>
              <a:cs typeface="Calibri" panose="020F0502020204030204" pitchFamily="34" charset="0"/>
            </a:endParaRPr>
          </a:p>
          <a:p>
            <a:pPr marL="1126998" lvl="4" indent="-285750"/>
            <a:r>
              <a:rPr lang="en-US" sz="1600" dirty="0">
                <a:latin typeface="Calibri" panose="020F0502020204030204" pitchFamily="34" charset="0"/>
                <a:cs typeface="Calibri" panose="020F0502020204030204" pitchFamily="34" charset="0"/>
              </a:rPr>
              <a:t>Desired– </a:t>
            </a:r>
            <a:r>
              <a:rPr lang="en-US" sz="1600" dirty="0" smtClean="0">
                <a:latin typeface="Calibri" panose="020F0502020204030204" pitchFamily="34" charset="0"/>
                <a:cs typeface="Calibri" panose="020F0502020204030204" pitchFamily="34" charset="0"/>
              </a:rPr>
              <a:t>None</a:t>
            </a:r>
            <a:endParaRPr lang="en-US" sz="1600" dirty="0">
              <a:latin typeface="Calibri" panose="020F0502020204030204" pitchFamily="34" charset="0"/>
              <a:cs typeface="Calibri" panose="020F0502020204030204" pitchFamily="34" charset="0"/>
            </a:endParaRPr>
          </a:p>
          <a:p>
            <a:pPr marL="0" indent="0">
              <a:buNone/>
            </a:pPr>
            <a:r>
              <a:rPr lang="en-US" b="1" dirty="0">
                <a:latin typeface="Calibri" panose="020F0502020204030204" pitchFamily="34" charset="0"/>
                <a:cs typeface="Calibri" panose="020F0502020204030204" pitchFamily="34" charset="0"/>
              </a:rPr>
              <a:t>Resource Saturation</a:t>
            </a:r>
          </a:p>
          <a:p>
            <a:pPr marL="1126998" lvl="4" indent="-285750"/>
            <a:r>
              <a:rPr lang="en-US" sz="1600" dirty="0">
                <a:latin typeface="Calibri" panose="020F0502020204030204" pitchFamily="34" charset="0"/>
                <a:cs typeface="Calibri" panose="020F0502020204030204" pitchFamily="34" charset="0"/>
              </a:rPr>
              <a:t>Affects– </a:t>
            </a:r>
            <a:r>
              <a:rPr lang="en-US" sz="1600" dirty="0" smtClean="0">
                <a:latin typeface="Calibri" panose="020F0502020204030204" pitchFamily="34" charset="0"/>
                <a:cs typeface="Calibri" panose="020F0502020204030204" pitchFamily="34" charset="0"/>
              </a:rPr>
              <a:t>Hardware Capacity Required</a:t>
            </a:r>
            <a:endParaRPr lang="en-US" sz="1600" dirty="0">
              <a:latin typeface="Calibri" panose="020F0502020204030204" pitchFamily="34" charset="0"/>
              <a:cs typeface="Calibri" panose="020F0502020204030204" pitchFamily="34" charset="0"/>
            </a:endParaRPr>
          </a:p>
          <a:p>
            <a:pPr marL="1126998" lvl="4" indent="-285750"/>
            <a:r>
              <a:rPr lang="en-US" sz="1600" dirty="0">
                <a:latin typeface="Calibri" panose="020F0502020204030204" pitchFamily="34" charset="0"/>
                <a:cs typeface="Calibri" panose="020F0502020204030204" pitchFamily="34" charset="0"/>
              </a:rPr>
              <a:t>Desired– </a:t>
            </a:r>
            <a:r>
              <a:rPr lang="en-US" sz="1600" dirty="0" smtClean="0">
                <a:latin typeface="Calibri" panose="020F0502020204030204" pitchFamily="34" charset="0"/>
                <a:cs typeface="Calibri" panose="020F0502020204030204" pitchFamily="34" charset="0"/>
              </a:rPr>
              <a:t>Efficient utilization of all system resources.</a:t>
            </a:r>
            <a:endParaRPr lang="en-US" sz="1600" dirty="0">
              <a:latin typeface="Calibri" panose="020F0502020204030204" pitchFamily="34" charset="0"/>
              <a:cs typeface="Calibri" panose="020F0502020204030204" pitchFamily="34" charset="0"/>
            </a:endParaRPr>
          </a:p>
          <a:p>
            <a:pPr marL="0" indent="0">
              <a:buNone/>
            </a:pPr>
            <a:endParaRPr lang="en-US" sz="2200" dirty="0" smtClean="0">
              <a:latin typeface="Calibri" panose="020F0502020204030204" pitchFamily="34" charset="0"/>
              <a:cs typeface="Calibri" panose="020F0502020204030204" pitchFamily="34" charset="0"/>
            </a:endParaRPr>
          </a:p>
        </p:txBody>
      </p:sp>
      <p:sp>
        <p:nvSpPr>
          <p:cNvPr id="4" name="Title 1"/>
          <p:cNvSpPr>
            <a:spLocks noGrp="1"/>
          </p:cNvSpPr>
          <p:nvPr>
            <p:ph type="title"/>
          </p:nvPr>
        </p:nvSpPr>
        <p:spPr>
          <a:xfrm>
            <a:off x="895091" y="388256"/>
            <a:ext cx="11029616" cy="1013800"/>
          </a:xfrm>
        </p:spPr>
        <p:txBody>
          <a:bodyPr>
            <a:normAutofit/>
          </a:bodyPr>
          <a:lstStyle/>
          <a:p>
            <a:r>
              <a:rPr lang="en-US" sz="4000" dirty="0"/>
              <a:t>Performance Measurement Metrics</a:t>
            </a:r>
          </a:p>
        </p:txBody>
      </p:sp>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9125" y="2265528"/>
            <a:ext cx="5215987" cy="3643095"/>
          </a:xfrm>
          <a:prstGeom prst="rect">
            <a:avLst/>
          </a:prstGeom>
        </p:spPr>
      </p:pic>
    </p:spTree>
    <p:extLst>
      <p:ext uri="{BB962C8B-B14F-4D97-AF65-F5344CB8AC3E}">
        <p14:creationId xmlns:p14="http://schemas.microsoft.com/office/powerpoint/2010/main" val="1582489910"/>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2892</TotalTime>
  <Words>424</Words>
  <Application>Microsoft Office PowerPoint</Application>
  <PresentationFormat>Widescreen</PresentationFormat>
  <Paragraphs>111</Paragraphs>
  <Slides>40</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40</vt:i4>
      </vt:variant>
    </vt:vector>
  </HeadingPairs>
  <TitlesOfParts>
    <vt:vector size="48" baseType="lpstr">
      <vt:lpstr>Arial</vt:lpstr>
      <vt:lpstr>Calibri</vt:lpstr>
      <vt:lpstr>Calibri Light</vt:lpstr>
      <vt:lpstr>Gill Sans MT</vt:lpstr>
      <vt:lpstr>Wingdings</vt:lpstr>
      <vt:lpstr>Wingdings 2</vt:lpstr>
      <vt:lpstr>Dividend</vt:lpstr>
      <vt:lpstr>Retrospect</vt:lpstr>
      <vt:lpstr>SOFTWARE ENGINEERING (Week-7)</vt:lpstr>
      <vt:lpstr>Contents of week # 7</vt:lpstr>
      <vt:lpstr>Sample System</vt:lpstr>
      <vt:lpstr>Performance</vt:lpstr>
      <vt:lpstr>Performance</vt:lpstr>
      <vt:lpstr>Performance Problems</vt:lpstr>
      <vt:lpstr>Performance Principles</vt:lpstr>
      <vt:lpstr>Performance Objectives</vt:lpstr>
      <vt:lpstr>Performance Measurement Metrics</vt:lpstr>
      <vt:lpstr>Serial Request Latency</vt:lpstr>
      <vt:lpstr>PowerPoint Presentation</vt:lpstr>
      <vt:lpstr>PowerPoint Presentation</vt:lpstr>
      <vt:lpstr>Disk Latency - Approaches</vt:lpstr>
      <vt:lpstr>PowerPoint Presentation</vt:lpstr>
      <vt:lpstr>PowerPoint Presentation</vt:lpstr>
      <vt:lpstr>PowerPoint Presentation</vt:lpstr>
      <vt:lpstr>PowerPoint Presentation</vt:lpstr>
      <vt:lpstr>Parallel Request  (Concurrency)</vt:lpstr>
      <vt:lpstr> C(N) = theoretical speed </vt:lpstr>
      <vt:lpstr>Concurrent Processing</vt:lpstr>
      <vt:lpstr>Contention</vt:lpstr>
      <vt:lpstr>Locking Compatibility Matrix</vt:lpstr>
      <vt:lpstr>Coherence</vt:lpstr>
      <vt:lpstr>Scalability</vt:lpstr>
      <vt:lpstr>Performance vs Scalability</vt:lpstr>
      <vt:lpstr>Vertical &amp; Horizontal Scalability</vt:lpstr>
      <vt:lpstr>Reverse Proxy</vt:lpstr>
      <vt:lpstr>Modularity</vt:lpstr>
      <vt:lpstr>Horizontal Scaling Methods</vt:lpstr>
      <vt:lpstr>PowerPoint Presentation</vt:lpstr>
      <vt:lpstr>PowerPoint Presentation</vt:lpstr>
      <vt:lpstr>PowerPoint Presentation</vt:lpstr>
      <vt:lpstr>PowerPoint Presentation</vt:lpstr>
      <vt:lpstr>PowerPoint Presentation</vt:lpstr>
      <vt:lpstr>PowerPoint Presentation</vt:lpstr>
      <vt:lpstr>Microservices</vt:lpstr>
      <vt:lpstr>PowerPoint Presentation</vt:lpstr>
      <vt:lpstr>PowerPoint Presentation</vt:lpstr>
      <vt:lpstr>PowerPoint Presentation</vt:lpstr>
      <vt:lpstr>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 (Week-1)</dc:title>
  <dc:creator>Hp</dc:creator>
  <cp:lastModifiedBy>Hp</cp:lastModifiedBy>
  <cp:revision>280</cp:revision>
  <dcterms:created xsi:type="dcterms:W3CDTF">2021-02-17T13:59:14Z</dcterms:created>
  <dcterms:modified xsi:type="dcterms:W3CDTF">2022-03-21T18:35:25Z</dcterms:modified>
</cp:coreProperties>
</file>